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  <p:sldMasterId id="2147483663" r:id="rId5"/>
    <p:sldMasterId id="2147483685" r:id="rId6"/>
    <p:sldMasterId id="2147483704" r:id="rId7"/>
    <p:sldMasterId id="2147483708" r:id="rId8"/>
    <p:sldMasterId id="2147483712" r:id="rId9"/>
    <p:sldMasterId id="2147483716" r:id="rId10"/>
    <p:sldMasterId id="2147483731" r:id="rId11"/>
    <p:sldMasterId id="2147483745" r:id="rId12"/>
  </p:sldMasterIdLst>
  <p:notesMasterIdLst>
    <p:notesMasterId r:id="rId32"/>
  </p:notesMasterIdLst>
  <p:handoutMasterIdLst>
    <p:handoutMasterId r:id="rId33"/>
  </p:handoutMasterIdLst>
  <p:sldIdLst>
    <p:sldId id="256" r:id="rId13"/>
    <p:sldId id="257" r:id="rId14"/>
    <p:sldId id="258" r:id="rId15"/>
    <p:sldId id="259" r:id="rId16"/>
    <p:sldId id="274" r:id="rId17"/>
    <p:sldId id="262" r:id="rId18"/>
    <p:sldId id="263" r:id="rId19"/>
    <p:sldId id="264" r:id="rId20"/>
    <p:sldId id="265" r:id="rId21"/>
    <p:sldId id="266" r:id="rId22"/>
    <p:sldId id="277" r:id="rId23"/>
    <p:sldId id="268" r:id="rId24"/>
    <p:sldId id="267" r:id="rId25"/>
    <p:sldId id="276" r:id="rId26"/>
    <p:sldId id="269" r:id="rId27"/>
    <p:sldId id="270" r:id="rId28"/>
    <p:sldId id="271" r:id="rId29"/>
    <p:sldId id="272" r:id="rId30"/>
    <p:sldId id="278" r:id="rId31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ymur Noori" initials="TN" lastIdx="5" clrIdx="0">
    <p:extLst>
      <p:ext uri="{19B8F6BF-5375-455C-9EA6-DF929625EA0E}">
        <p15:presenceInfo xmlns:p15="http://schemas.microsoft.com/office/powerpoint/2012/main" userId="S-1-5-21-3732144185-4277010889-2338737342-2120" providerId="AD"/>
      </p:ext>
    </p:extLst>
  </p:cmAuthor>
  <p:cmAuthor id="2" name="Caroline Daamen" initials="CD" lastIdx="4" clrIdx="1">
    <p:extLst>
      <p:ext uri="{19B8F6BF-5375-455C-9EA6-DF929625EA0E}">
        <p15:presenceInfo xmlns:p15="http://schemas.microsoft.com/office/powerpoint/2012/main" userId="S-1-5-21-3732144185-4277010889-2338737342-9304" providerId="AD"/>
      </p:ext>
    </p:extLst>
  </p:cmAuthor>
  <p:cmAuthor id="3" name="Anastasia Pharris" initials="AP" lastIdx="7" clrIdx="2">
    <p:extLst>
      <p:ext uri="{19B8F6BF-5375-455C-9EA6-DF929625EA0E}">
        <p15:presenceInfo xmlns:p15="http://schemas.microsoft.com/office/powerpoint/2012/main" userId="S-1-5-21-3732144185-4277010889-2338737342-94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AE23"/>
    <a:srgbClr val="51B8BB"/>
    <a:srgbClr val="BFBFBF"/>
    <a:srgbClr val="CC66FF"/>
    <a:srgbClr val="CC99FF"/>
    <a:srgbClr val="69AF23"/>
    <a:srgbClr val="FFC000"/>
    <a:srgbClr val="0094C8"/>
    <a:srgbClr val="00CC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51" autoAdjust="0"/>
    <p:restoredTop sz="80713" autoAdjust="0"/>
  </p:normalViewPr>
  <p:slideViewPr>
    <p:cSldViewPr snapToGrid="0">
      <p:cViewPr varScale="1">
        <p:scale>
          <a:sx n="48" d="100"/>
          <a:sy n="48" d="100"/>
        </p:scale>
        <p:origin x="290" y="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305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pharris\Desktop\ESCAIDE%20women\Rates%20over%20time%20women%20and%20men%20EU-EEA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ecdcclufil\home\apharris\Anastasia_p-drive\++HIV_SURVEILLANCE\Analysis\HIV%20in%20women\Rates%20over%20time%20women%20and%20men%20EU-EEA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ecdcclufil\home\apharris\Anastasia_p-drive\++HIV_SURVEILLANCE\Analysis\HIV%20in%20women\Rates%20over%20time%20women%20and%20men%20EU-EEA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ecdcclufil\home\apharris\Anastasia_p-drive\++HIV_SURVEILLANCE\Analysis\HIV%20in%20women\Rates%20over%20time%20women%20and%20men%20EU-EEA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'Rates over time'!$A$2</c:f>
              <c:strCache>
                <c:ptCount val="1"/>
                <c:pt idx="0">
                  <c:v>Women (new diagnoses)</c:v>
                </c:pt>
              </c:strCache>
            </c:strRef>
          </c:tx>
          <c:spPr>
            <a:ln w="38100" cap="rnd">
              <a:solidFill>
                <a:srgbClr val="7CBDC1"/>
              </a:solidFill>
              <a:round/>
            </a:ln>
            <a:effectLst/>
          </c:spPr>
          <c:marker>
            <c:symbol val="none"/>
          </c:marker>
          <c:cat>
            <c:numRef>
              <c:f>'Rates over time'!$D$1:$AC$1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'Rates over time'!$D$2:$AC$2</c:f>
              <c:numCache>
                <c:formatCode>General</c:formatCode>
                <c:ptCount val="26"/>
                <c:pt idx="0">
                  <c:v>1.8999999761581421</c:v>
                </c:pt>
                <c:pt idx="1">
                  <c:v>1.6000000238418579</c:v>
                </c:pt>
                <c:pt idx="2">
                  <c:v>1.6000000238418579</c:v>
                </c:pt>
                <c:pt idx="3">
                  <c:v>1.7999999523162842</c:v>
                </c:pt>
                <c:pt idx="4">
                  <c:v>1.7999999523162842</c:v>
                </c:pt>
                <c:pt idx="5">
                  <c:v>2</c:v>
                </c:pt>
                <c:pt idx="6">
                  <c:v>2.0999999046325684</c:v>
                </c:pt>
                <c:pt idx="7">
                  <c:v>2.4000000953674316</c:v>
                </c:pt>
                <c:pt idx="8">
                  <c:v>2.7999999523162842</c:v>
                </c:pt>
                <c:pt idx="9">
                  <c:v>3.5</c:v>
                </c:pt>
                <c:pt idx="10">
                  <c:v>3.7999999523162842</c:v>
                </c:pt>
                <c:pt idx="11">
                  <c:v>4.5</c:v>
                </c:pt>
                <c:pt idx="12">
                  <c:v>4.5999999046325684</c:v>
                </c:pt>
                <c:pt idx="13">
                  <c:v>4.4000000953674316</c:v>
                </c:pt>
                <c:pt idx="14">
                  <c:v>4.0999999046325684</c:v>
                </c:pt>
                <c:pt idx="15">
                  <c:v>4</c:v>
                </c:pt>
                <c:pt idx="16">
                  <c:v>3.9000000953674316</c:v>
                </c:pt>
                <c:pt idx="17">
                  <c:v>3.6</c:v>
                </c:pt>
                <c:pt idx="18">
                  <c:v>3.4000000953674316</c:v>
                </c:pt>
                <c:pt idx="19">
                  <c:v>3.3</c:v>
                </c:pt>
                <c:pt idx="20">
                  <c:v>3.2</c:v>
                </c:pt>
                <c:pt idx="21">
                  <c:v>3</c:v>
                </c:pt>
                <c:pt idx="22">
                  <c:v>3</c:v>
                </c:pt>
                <c:pt idx="23">
                  <c:v>2.9</c:v>
                </c:pt>
                <c:pt idx="24">
                  <c:v>2.7999999523162842</c:v>
                </c:pt>
                <c:pt idx="25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D6-4E35-B5D8-7C6AA510D5A6}"/>
            </c:ext>
          </c:extLst>
        </c:ser>
        <c:ser>
          <c:idx val="1"/>
          <c:order val="1"/>
          <c:tx>
            <c:strRef>
              <c:f>'Rates over time'!$A$3</c:f>
              <c:strCache>
                <c:ptCount val="1"/>
                <c:pt idx="0">
                  <c:v>Men (new diagnoses)</c:v>
                </c:pt>
              </c:strCache>
            </c:strRef>
          </c:tx>
          <c:spPr>
            <a:ln w="38100" cap="rnd">
              <a:solidFill>
                <a:srgbClr val="69AE23"/>
              </a:solidFill>
              <a:round/>
            </a:ln>
            <a:effectLst/>
          </c:spPr>
          <c:marker>
            <c:symbol val="none"/>
          </c:marker>
          <c:cat>
            <c:numRef>
              <c:f>'Rates over time'!$D$1:$AC$1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'Rates over time'!$D$3:$AC$3</c:f>
              <c:numCache>
                <c:formatCode>General</c:formatCode>
                <c:ptCount val="26"/>
                <c:pt idx="0">
                  <c:v>5.4000000953674316</c:v>
                </c:pt>
                <c:pt idx="1">
                  <c:v>5.0999999046325684</c:v>
                </c:pt>
                <c:pt idx="2">
                  <c:v>5.0999999046325684</c:v>
                </c:pt>
                <c:pt idx="3">
                  <c:v>5.5</c:v>
                </c:pt>
                <c:pt idx="4">
                  <c:v>5.5</c:v>
                </c:pt>
                <c:pt idx="5">
                  <c:v>5.8000001907348633</c:v>
                </c:pt>
                <c:pt idx="6">
                  <c:v>5.8000001907348633</c:v>
                </c:pt>
                <c:pt idx="7">
                  <c:v>5.8000001907348633</c:v>
                </c:pt>
                <c:pt idx="8">
                  <c:v>6.4000000953674316</c:v>
                </c:pt>
                <c:pt idx="9">
                  <c:v>7.8000001907348633</c:v>
                </c:pt>
                <c:pt idx="10">
                  <c:v>7.1999998092651367</c:v>
                </c:pt>
                <c:pt idx="11">
                  <c:v>8.1000003814697266</c:v>
                </c:pt>
                <c:pt idx="12">
                  <c:v>8.8000001907348633</c:v>
                </c:pt>
                <c:pt idx="13">
                  <c:v>9</c:v>
                </c:pt>
                <c:pt idx="14">
                  <c:v>9.1999998092651367</c:v>
                </c:pt>
                <c:pt idx="15">
                  <c:v>9.6999998092651367</c:v>
                </c:pt>
                <c:pt idx="16">
                  <c:v>10</c:v>
                </c:pt>
                <c:pt idx="17">
                  <c:v>9.8000001907348633</c:v>
                </c:pt>
                <c:pt idx="18">
                  <c:v>9.9</c:v>
                </c:pt>
                <c:pt idx="19">
                  <c:v>10</c:v>
                </c:pt>
                <c:pt idx="20">
                  <c:v>10.5</c:v>
                </c:pt>
                <c:pt idx="21">
                  <c:v>10.300000190734863</c:v>
                </c:pt>
                <c:pt idx="22">
                  <c:v>10.3</c:v>
                </c:pt>
                <c:pt idx="23">
                  <c:v>10.199999999999999</c:v>
                </c:pt>
                <c:pt idx="24">
                  <c:v>9.6</c:v>
                </c:pt>
                <c:pt idx="25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D6-4E35-B5D8-7C6AA510D5A6}"/>
            </c:ext>
          </c:extLst>
        </c:ser>
        <c:ser>
          <c:idx val="2"/>
          <c:order val="2"/>
          <c:tx>
            <c:strRef>
              <c:f>'Rates over time'!$A$4</c:f>
              <c:strCache>
                <c:ptCount val="1"/>
                <c:pt idx="0">
                  <c:v>Women (new infections)</c:v>
                </c:pt>
              </c:strCache>
            </c:strRef>
          </c:tx>
          <c:spPr>
            <a:ln w="38100">
              <a:noFill/>
              <a:prstDash val="sysDash"/>
            </a:ln>
          </c:spPr>
          <c:marker>
            <c:symbol val="none"/>
          </c:marker>
          <c:cat>
            <c:numRef>
              <c:f>'Rates over time'!$D$1:$AC$1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'Rates over time'!$D$4:$AC$4</c:f>
              <c:numCache>
                <c:formatCode>General</c:formatCode>
                <c:ptCount val="26"/>
                <c:pt idx="11">
                  <c:v>4.3761976806627763</c:v>
                </c:pt>
                <c:pt idx="12">
                  <c:v>4.6849962863480314</c:v>
                </c:pt>
                <c:pt idx="13">
                  <c:v>4.4387966296255872</c:v>
                </c:pt>
                <c:pt idx="14">
                  <c:v>4.057575571831288</c:v>
                </c:pt>
                <c:pt idx="15">
                  <c:v>3.6224687227166079</c:v>
                </c:pt>
                <c:pt idx="16">
                  <c:v>3.3247598448667937</c:v>
                </c:pt>
                <c:pt idx="17">
                  <c:v>3.0421342496226971</c:v>
                </c:pt>
                <c:pt idx="18">
                  <c:v>2.9923915895724229</c:v>
                </c:pt>
                <c:pt idx="19">
                  <c:v>2.9884948073071711</c:v>
                </c:pt>
                <c:pt idx="20">
                  <c:v>2.9525241720492406</c:v>
                </c:pt>
                <c:pt idx="21">
                  <c:v>2.8690517295196356</c:v>
                </c:pt>
                <c:pt idx="22">
                  <c:v>2.7767352746492642</c:v>
                </c:pt>
                <c:pt idx="23">
                  <c:v>2.6282407688770162</c:v>
                </c:pt>
                <c:pt idx="24">
                  <c:v>2.4163108857879725</c:v>
                </c:pt>
                <c:pt idx="25">
                  <c:v>2.1395665656614082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D6-4E35-B5D8-7C6AA510D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7689792"/>
        <c:axId val="1"/>
      </c:lineChart>
      <c:catAx>
        <c:axId val="477689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/>
                </a:pPr>
                <a:r>
                  <a:rPr lang="en-GB" sz="1100"/>
                  <a:t>Cases </a:t>
                </a:r>
                <a:r>
                  <a:rPr lang="en-GB" sz="1100" baseline="0"/>
                  <a:t>per 100 000 population</a:t>
                </a:r>
                <a:endParaRPr lang="en-GB" sz="11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6350">
            <a:solidFill>
              <a:schemeClr val="bg1">
                <a:lumMod val="65000"/>
              </a:schemeClr>
            </a:solidFill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689792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4948644001046932"/>
          <c:y val="3.0062792783813377E-2"/>
          <c:w val="0.65946129403908393"/>
          <c:h val="7.1203030000996717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779537875126198E-2"/>
          <c:y val="3.2839834102148795E-2"/>
          <c:w val="0.94857874847838042"/>
          <c:h val="0.7825664837568133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agegroup_reportF!$B$1</c:f>
              <c:strCache>
                <c:ptCount val="1"/>
                <c:pt idx="0">
                  <c:v>&lt;15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agegroup_reportF!$A$2:$A$38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agegroup_reportF!$B$2:$B$38</c:f>
              <c:numCache>
                <c:formatCode>General</c:formatCode>
                <c:ptCount val="26"/>
                <c:pt idx="0">
                  <c:v>344</c:v>
                </c:pt>
                <c:pt idx="1">
                  <c:v>354</c:v>
                </c:pt>
                <c:pt idx="2">
                  <c:v>390</c:v>
                </c:pt>
                <c:pt idx="3">
                  <c:v>444</c:v>
                </c:pt>
                <c:pt idx="4">
                  <c:v>423</c:v>
                </c:pt>
                <c:pt idx="5">
                  <c:v>413</c:v>
                </c:pt>
                <c:pt idx="6">
                  <c:v>402</c:v>
                </c:pt>
                <c:pt idx="7">
                  <c:v>372</c:v>
                </c:pt>
                <c:pt idx="8">
                  <c:v>363</c:v>
                </c:pt>
                <c:pt idx="9">
                  <c:v>352</c:v>
                </c:pt>
                <c:pt idx="10">
                  <c:v>316</c:v>
                </c:pt>
                <c:pt idx="11">
                  <c:v>304</c:v>
                </c:pt>
                <c:pt idx="12">
                  <c:v>218</c:v>
                </c:pt>
                <c:pt idx="13">
                  <c:v>175</c:v>
                </c:pt>
                <c:pt idx="14">
                  <c:v>174</c:v>
                </c:pt>
                <c:pt idx="15">
                  <c:v>188</c:v>
                </c:pt>
                <c:pt idx="16">
                  <c:v>157</c:v>
                </c:pt>
                <c:pt idx="17">
                  <c:v>153</c:v>
                </c:pt>
                <c:pt idx="18">
                  <c:v>169</c:v>
                </c:pt>
                <c:pt idx="19">
                  <c:v>148</c:v>
                </c:pt>
                <c:pt idx="20">
                  <c:v>144</c:v>
                </c:pt>
                <c:pt idx="21">
                  <c:v>116</c:v>
                </c:pt>
                <c:pt idx="22">
                  <c:v>118</c:v>
                </c:pt>
                <c:pt idx="23">
                  <c:v>104</c:v>
                </c:pt>
                <c:pt idx="24">
                  <c:v>95</c:v>
                </c:pt>
                <c:pt idx="25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00-40B1-95F1-F12703A081BE}"/>
            </c:ext>
          </c:extLst>
        </c:ser>
        <c:ser>
          <c:idx val="1"/>
          <c:order val="1"/>
          <c:tx>
            <c:strRef>
              <c:f>agegroup_reportF!$C$1</c:f>
              <c:strCache>
                <c:ptCount val="1"/>
                <c:pt idx="0">
                  <c:v>15-19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agegroup_reportF!$A$2:$A$38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agegroup_reportF!$C$2:$C$38</c:f>
              <c:numCache>
                <c:formatCode>General</c:formatCode>
                <c:ptCount val="26"/>
                <c:pt idx="0">
                  <c:v>86</c:v>
                </c:pt>
                <c:pt idx="1">
                  <c:v>105</c:v>
                </c:pt>
                <c:pt idx="2">
                  <c:v>108</c:v>
                </c:pt>
                <c:pt idx="3">
                  <c:v>134</c:v>
                </c:pt>
                <c:pt idx="4">
                  <c:v>156</c:v>
                </c:pt>
                <c:pt idx="5">
                  <c:v>137</c:v>
                </c:pt>
                <c:pt idx="6">
                  <c:v>161</c:v>
                </c:pt>
                <c:pt idx="7">
                  <c:v>191</c:v>
                </c:pt>
                <c:pt idx="8">
                  <c:v>239</c:v>
                </c:pt>
                <c:pt idx="9">
                  <c:v>315</c:v>
                </c:pt>
                <c:pt idx="10">
                  <c:v>277</c:v>
                </c:pt>
                <c:pt idx="11">
                  <c:v>421</c:v>
                </c:pt>
                <c:pt idx="12">
                  <c:v>472</c:v>
                </c:pt>
                <c:pt idx="13">
                  <c:v>382</c:v>
                </c:pt>
                <c:pt idx="14">
                  <c:v>320</c:v>
                </c:pt>
                <c:pt idx="15">
                  <c:v>368</c:v>
                </c:pt>
                <c:pt idx="16">
                  <c:v>333</c:v>
                </c:pt>
                <c:pt idx="17">
                  <c:v>280</c:v>
                </c:pt>
                <c:pt idx="18">
                  <c:v>249</c:v>
                </c:pt>
                <c:pt idx="19">
                  <c:v>242</c:v>
                </c:pt>
                <c:pt idx="20">
                  <c:v>220</c:v>
                </c:pt>
                <c:pt idx="21">
                  <c:v>209</c:v>
                </c:pt>
                <c:pt idx="22">
                  <c:v>217</c:v>
                </c:pt>
                <c:pt idx="23">
                  <c:v>203</c:v>
                </c:pt>
                <c:pt idx="24">
                  <c:v>179</c:v>
                </c:pt>
                <c:pt idx="25">
                  <c:v>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00-40B1-95F1-F12703A081BE}"/>
            </c:ext>
          </c:extLst>
        </c:ser>
        <c:ser>
          <c:idx val="2"/>
          <c:order val="2"/>
          <c:tx>
            <c:strRef>
              <c:f>agegroup_reportF!$D$1</c:f>
              <c:strCache>
                <c:ptCount val="1"/>
                <c:pt idx="0">
                  <c:v>20-24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agegroup_reportF!$A$2:$A$38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agegroup_reportF!$D$2:$D$38</c:f>
              <c:numCache>
                <c:formatCode>General</c:formatCode>
                <c:ptCount val="26"/>
                <c:pt idx="0">
                  <c:v>407</c:v>
                </c:pt>
                <c:pt idx="1">
                  <c:v>433</c:v>
                </c:pt>
                <c:pt idx="2">
                  <c:v>420</c:v>
                </c:pt>
                <c:pt idx="3">
                  <c:v>472</c:v>
                </c:pt>
                <c:pt idx="4">
                  <c:v>452</c:v>
                </c:pt>
                <c:pt idx="5">
                  <c:v>480</c:v>
                </c:pt>
                <c:pt idx="6">
                  <c:v>491</c:v>
                </c:pt>
                <c:pt idx="7">
                  <c:v>588</c:v>
                </c:pt>
                <c:pt idx="8">
                  <c:v>660</c:v>
                </c:pt>
                <c:pt idx="9">
                  <c:v>810</c:v>
                </c:pt>
                <c:pt idx="10">
                  <c:v>860</c:v>
                </c:pt>
                <c:pt idx="11" formatCode="#,##0">
                  <c:v>1233</c:v>
                </c:pt>
                <c:pt idx="12" formatCode="#,##0">
                  <c:v>1224</c:v>
                </c:pt>
                <c:pt idx="13" formatCode="#,##0">
                  <c:v>1167</c:v>
                </c:pt>
                <c:pt idx="14">
                  <c:v>997</c:v>
                </c:pt>
                <c:pt idx="15" formatCode="#,##0">
                  <c:v>1021</c:v>
                </c:pt>
                <c:pt idx="16">
                  <c:v>946</c:v>
                </c:pt>
                <c:pt idx="17">
                  <c:v>862</c:v>
                </c:pt>
                <c:pt idx="18">
                  <c:v>883</c:v>
                </c:pt>
                <c:pt idx="19">
                  <c:v>873</c:v>
                </c:pt>
                <c:pt idx="20">
                  <c:v>741</c:v>
                </c:pt>
                <c:pt idx="21">
                  <c:v>693</c:v>
                </c:pt>
                <c:pt idx="22">
                  <c:v>691</c:v>
                </c:pt>
                <c:pt idx="23">
                  <c:v>612</c:v>
                </c:pt>
                <c:pt idx="24">
                  <c:v>595</c:v>
                </c:pt>
                <c:pt idx="25">
                  <c:v>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00-40B1-95F1-F12703A081BE}"/>
            </c:ext>
          </c:extLst>
        </c:ser>
        <c:ser>
          <c:idx val="3"/>
          <c:order val="3"/>
          <c:tx>
            <c:strRef>
              <c:f>agegroup_reportF!$E$1</c:f>
              <c:strCache>
                <c:ptCount val="1"/>
                <c:pt idx="0">
                  <c:v>25-29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agegroup_reportF!$A$2:$A$38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agegroup_reportF!$E$2:$E$38</c:f>
              <c:numCache>
                <c:formatCode>General</c:formatCode>
                <c:ptCount val="26"/>
                <c:pt idx="0">
                  <c:v>521</c:v>
                </c:pt>
                <c:pt idx="1">
                  <c:v>645</c:v>
                </c:pt>
                <c:pt idx="2">
                  <c:v>664</c:v>
                </c:pt>
                <c:pt idx="3">
                  <c:v>651</c:v>
                </c:pt>
                <c:pt idx="4">
                  <c:v>675</c:v>
                </c:pt>
                <c:pt idx="5">
                  <c:v>740</c:v>
                </c:pt>
                <c:pt idx="6">
                  <c:v>838</c:v>
                </c:pt>
                <c:pt idx="7">
                  <c:v>856</c:v>
                </c:pt>
                <c:pt idx="8">
                  <c:v>982</c:v>
                </c:pt>
                <c:pt idx="9" formatCode="#,##0">
                  <c:v>1144</c:v>
                </c:pt>
                <c:pt idx="10" formatCode="#,##0">
                  <c:v>1375</c:v>
                </c:pt>
                <c:pt idx="11" formatCode="#,##0">
                  <c:v>2042</c:v>
                </c:pt>
                <c:pt idx="12" formatCode="#,##0">
                  <c:v>2141</c:v>
                </c:pt>
                <c:pt idx="13" formatCode="#,##0">
                  <c:v>2031</c:v>
                </c:pt>
                <c:pt idx="14" formatCode="#,##0">
                  <c:v>1768</c:v>
                </c:pt>
                <c:pt idx="15" formatCode="#,##0">
                  <c:v>1751</c:v>
                </c:pt>
                <c:pt idx="16" formatCode="#,##0">
                  <c:v>1641</c:v>
                </c:pt>
                <c:pt idx="17" formatCode="#,##0">
                  <c:v>1452</c:v>
                </c:pt>
                <c:pt idx="18" formatCode="#,##0">
                  <c:v>1467</c:v>
                </c:pt>
                <c:pt idx="19" formatCode="#,##0">
                  <c:v>1402</c:v>
                </c:pt>
                <c:pt idx="20" formatCode="#,##0">
                  <c:v>1312</c:v>
                </c:pt>
                <c:pt idx="21" formatCode="#,##0">
                  <c:v>1203</c:v>
                </c:pt>
                <c:pt idx="22" formatCode="#,##0">
                  <c:v>1125</c:v>
                </c:pt>
                <c:pt idx="23" formatCode="#,##0">
                  <c:v>1145</c:v>
                </c:pt>
                <c:pt idx="24" formatCode="#,##0">
                  <c:v>1033</c:v>
                </c:pt>
                <c:pt idx="25">
                  <c:v>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00-40B1-95F1-F12703A081BE}"/>
            </c:ext>
          </c:extLst>
        </c:ser>
        <c:ser>
          <c:idx val="4"/>
          <c:order val="4"/>
          <c:tx>
            <c:strRef>
              <c:f>agegroup_reportF!$F$1</c:f>
              <c:strCache>
                <c:ptCount val="1"/>
                <c:pt idx="0">
                  <c:v>30-39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agegroup_reportF!$A$2:$A$38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agegroup_reportF!$F$2:$F$38</c:f>
              <c:numCache>
                <c:formatCode>General</c:formatCode>
                <c:ptCount val="26"/>
                <c:pt idx="0">
                  <c:v>525</c:v>
                </c:pt>
                <c:pt idx="1">
                  <c:v>674</c:v>
                </c:pt>
                <c:pt idx="2">
                  <c:v>745</c:v>
                </c:pt>
                <c:pt idx="3">
                  <c:v>815</c:v>
                </c:pt>
                <c:pt idx="4">
                  <c:v>916</c:v>
                </c:pt>
                <c:pt idx="5" formatCode="#,##0">
                  <c:v>1013</c:v>
                </c:pt>
                <c:pt idx="6" formatCode="#,##0">
                  <c:v>1142</c:v>
                </c:pt>
                <c:pt idx="7" formatCode="#,##0">
                  <c:v>1311</c:v>
                </c:pt>
                <c:pt idx="8" formatCode="#,##0">
                  <c:v>1533</c:v>
                </c:pt>
                <c:pt idx="9" formatCode="#,##0">
                  <c:v>1832</c:v>
                </c:pt>
                <c:pt idx="10" formatCode="#,##0">
                  <c:v>2072</c:v>
                </c:pt>
                <c:pt idx="11" formatCode="#,##0">
                  <c:v>3312</c:v>
                </c:pt>
                <c:pt idx="12" formatCode="#,##0">
                  <c:v>3356</c:v>
                </c:pt>
                <c:pt idx="13" formatCode="#,##0">
                  <c:v>3258</c:v>
                </c:pt>
                <c:pt idx="14" formatCode="#,##0">
                  <c:v>3124</c:v>
                </c:pt>
                <c:pt idx="15" formatCode="#,##0">
                  <c:v>3033</c:v>
                </c:pt>
                <c:pt idx="16" formatCode="#,##0">
                  <c:v>3034</c:v>
                </c:pt>
                <c:pt idx="17" formatCode="#,##0">
                  <c:v>2746</c:v>
                </c:pt>
                <c:pt idx="18" formatCode="#,##0">
                  <c:v>2846</c:v>
                </c:pt>
                <c:pt idx="19" formatCode="#,##0">
                  <c:v>2847</c:v>
                </c:pt>
                <c:pt idx="20" formatCode="#,##0">
                  <c:v>2773</c:v>
                </c:pt>
                <c:pt idx="21" formatCode="#,##0">
                  <c:v>2630</c:v>
                </c:pt>
                <c:pt idx="22" formatCode="#,##0">
                  <c:v>2679</c:v>
                </c:pt>
                <c:pt idx="23" formatCode="#,##0">
                  <c:v>2556</c:v>
                </c:pt>
                <c:pt idx="24" formatCode="#,##0">
                  <c:v>2449</c:v>
                </c:pt>
                <c:pt idx="25" formatCode="#,##0">
                  <c:v>2034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00-40B1-95F1-F12703A081BE}"/>
            </c:ext>
          </c:extLst>
        </c:ser>
        <c:ser>
          <c:idx val="5"/>
          <c:order val="5"/>
          <c:tx>
            <c:strRef>
              <c:f>agegroup_reportF!$G$1</c:f>
              <c:strCache>
                <c:ptCount val="1"/>
                <c:pt idx="0">
                  <c:v>40-49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agegroup_reportF!$A$2:$A$38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agegroup_reportF!$G$2:$G$38</c:f>
              <c:numCache>
                <c:formatCode>General</c:formatCode>
                <c:ptCount val="26"/>
                <c:pt idx="0">
                  <c:v>155</c:v>
                </c:pt>
                <c:pt idx="1">
                  <c:v>149</c:v>
                </c:pt>
                <c:pt idx="2">
                  <c:v>150</c:v>
                </c:pt>
                <c:pt idx="3">
                  <c:v>241</c:v>
                </c:pt>
                <c:pt idx="4">
                  <c:v>268</c:v>
                </c:pt>
                <c:pt idx="5">
                  <c:v>285</c:v>
                </c:pt>
                <c:pt idx="6">
                  <c:v>296</c:v>
                </c:pt>
                <c:pt idx="7">
                  <c:v>408</c:v>
                </c:pt>
                <c:pt idx="8">
                  <c:v>510</c:v>
                </c:pt>
                <c:pt idx="9">
                  <c:v>642</c:v>
                </c:pt>
                <c:pt idx="10">
                  <c:v>694</c:v>
                </c:pt>
                <c:pt idx="11" formatCode="#,##0">
                  <c:v>1239</c:v>
                </c:pt>
                <c:pt idx="12" formatCode="#,##0">
                  <c:v>1265</c:v>
                </c:pt>
                <c:pt idx="13" formatCode="#,##0">
                  <c:v>1408</c:v>
                </c:pt>
                <c:pt idx="14" formatCode="#,##0">
                  <c:v>1367</c:v>
                </c:pt>
                <c:pt idx="15" formatCode="#,##0">
                  <c:v>1495</c:v>
                </c:pt>
                <c:pt idx="16" formatCode="#,##0">
                  <c:v>1583</c:v>
                </c:pt>
                <c:pt idx="17" formatCode="#,##0">
                  <c:v>1469</c:v>
                </c:pt>
                <c:pt idx="18" formatCode="#,##0">
                  <c:v>1804</c:v>
                </c:pt>
                <c:pt idx="19" formatCode="#,##0">
                  <c:v>1610</c:v>
                </c:pt>
                <c:pt idx="20" formatCode="#,##0">
                  <c:v>1659</c:v>
                </c:pt>
                <c:pt idx="21" formatCode="#,##0">
                  <c:v>1649</c:v>
                </c:pt>
                <c:pt idx="22" formatCode="#,##0">
                  <c:v>1647</c:v>
                </c:pt>
                <c:pt idx="23" formatCode="#,##0">
                  <c:v>1612</c:v>
                </c:pt>
                <c:pt idx="24" formatCode="#,##0">
                  <c:v>1619</c:v>
                </c:pt>
                <c:pt idx="25" formatCode="#,##0">
                  <c:v>1368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00-40B1-95F1-F12703A081BE}"/>
            </c:ext>
          </c:extLst>
        </c:ser>
        <c:ser>
          <c:idx val="6"/>
          <c:order val="6"/>
          <c:tx>
            <c:strRef>
              <c:f>agegroup_reportF!$H$1</c:f>
              <c:strCache>
                <c:ptCount val="1"/>
                <c:pt idx="0">
                  <c:v>50+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agegroup_reportF!$A$2:$A$38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agegroup_reportF!$H$2:$H$38</c:f>
              <c:numCache>
                <c:formatCode>General</c:formatCode>
                <c:ptCount val="26"/>
                <c:pt idx="0">
                  <c:v>73</c:v>
                </c:pt>
                <c:pt idx="1">
                  <c:v>109</c:v>
                </c:pt>
                <c:pt idx="2">
                  <c:v>113</c:v>
                </c:pt>
                <c:pt idx="3">
                  <c:v>136</c:v>
                </c:pt>
                <c:pt idx="4">
                  <c:v>143</c:v>
                </c:pt>
                <c:pt idx="5">
                  <c:v>184</c:v>
                </c:pt>
                <c:pt idx="6">
                  <c:v>191</c:v>
                </c:pt>
                <c:pt idx="7">
                  <c:v>203</c:v>
                </c:pt>
                <c:pt idx="8">
                  <c:v>303</c:v>
                </c:pt>
                <c:pt idx="9">
                  <c:v>337</c:v>
                </c:pt>
                <c:pt idx="10">
                  <c:v>324</c:v>
                </c:pt>
                <c:pt idx="11">
                  <c:v>612</c:v>
                </c:pt>
                <c:pt idx="12">
                  <c:v>738</c:v>
                </c:pt>
                <c:pt idx="13">
                  <c:v>800</c:v>
                </c:pt>
                <c:pt idx="14">
                  <c:v>808</c:v>
                </c:pt>
                <c:pt idx="15">
                  <c:v>804</c:v>
                </c:pt>
                <c:pt idx="16">
                  <c:v>957</c:v>
                </c:pt>
                <c:pt idx="17">
                  <c:v>994</c:v>
                </c:pt>
                <c:pt idx="18" formatCode="#,##0">
                  <c:v>1130</c:v>
                </c:pt>
                <c:pt idx="19" formatCode="#,##0">
                  <c:v>1071</c:v>
                </c:pt>
                <c:pt idx="20" formatCode="#,##0">
                  <c:v>1189</c:v>
                </c:pt>
                <c:pt idx="21" formatCode="#,##0">
                  <c:v>1239</c:v>
                </c:pt>
                <c:pt idx="22" formatCode="#,##0">
                  <c:v>1338</c:v>
                </c:pt>
                <c:pt idx="23" formatCode="#,##0">
                  <c:v>1252</c:v>
                </c:pt>
                <c:pt idx="24" formatCode="#,##0">
                  <c:v>1358</c:v>
                </c:pt>
                <c:pt idx="25" formatCode="#,##0">
                  <c:v>1164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00-40B1-95F1-F12703A08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71632"/>
        <c:axId val="1"/>
      </c:barChart>
      <c:catAx>
        <c:axId val="1627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16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5562463459767711"/>
          <c:y val="0.89526638953374005"/>
          <c:w val="0.69881925224623598"/>
          <c:h val="4.5577631627916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9115280870787042E-2"/>
          <c:y val="4.1380296423987231E-2"/>
          <c:w val="0.94857874847838042"/>
          <c:h val="0.736934779937897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transmissionF!$B$1</c:f>
              <c:strCache>
                <c:ptCount val="1"/>
                <c:pt idx="0">
                  <c:v>Heterosexual transmission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transmissionF!$A$2:$A$38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transmissionF!$B$2:$B$38</c:f>
              <c:numCache>
                <c:formatCode>#,##0</c:formatCode>
                <c:ptCount val="26"/>
                <c:pt idx="0">
                  <c:v>1119</c:v>
                </c:pt>
                <c:pt idx="1">
                  <c:v>1346</c:v>
                </c:pt>
                <c:pt idx="2">
                  <c:v>1418</c:v>
                </c:pt>
                <c:pt idx="3">
                  <c:v>1612</c:v>
                </c:pt>
                <c:pt idx="4">
                  <c:v>1687</c:v>
                </c:pt>
                <c:pt idx="5">
                  <c:v>1903</c:v>
                </c:pt>
                <c:pt idx="6">
                  <c:v>2138</c:v>
                </c:pt>
                <c:pt idx="7">
                  <c:v>2570</c:v>
                </c:pt>
                <c:pt idx="8">
                  <c:v>3249</c:v>
                </c:pt>
                <c:pt idx="9">
                  <c:v>4010</c:v>
                </c:pt>
                <c:pt idx="10">
                  <c:v>4663</c:v>
                </c:pt>
                <c:pt idx="11">
                  <c:v>7132</c:v>
                </c:pt>
                <c:pt idx="12">
                  <c:v>7417</c:v>
                </c:pt>
                <c:pt idx="13">
                  <c:v>7302</c:v>
                </c:pt>
                <c:pt idx="14">
                  <c:v>6691</c:v>
                </c:pt>
                <c:pt idx="15">
                  <c:v>6496</c:v>
                </c:pt>
                <c:pt idx="16">
                  <c:v>6633</c:v>
                </c:pt>
                <c:pt idx="17">
                  <c:v>6055</c:v>
                </c:pt>
                <c:pt idx="18">
                  <c:v>6611</c:v>
                </c:pt>
                <c:pt idx="19">
                  <c:v>6160</c:v>
                </c:pt>
                <c:pt idx="20">
                  <c:v>6017</c:v>
                </c:pt>
                <c:pt idx="21">
                  <c:v>5776</c:v>
                </c:pt>
                <c:pt idx="22">
                  <c:v>5819</c:v>
                </c:pt>
                <c:pt idx="23">
                  <c:v>5394</c:v>
                </c:pt>
                <c:pt idx="24">
                  <c:v>5214</c:v>
                </c:pt>
                <c:pt idx="25">
                  <c:v>4175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B2-41AE-B5BE-455942F3946C}"/>
            </c:ext>
          </c:extLst>
        </c:ser>
        <c:ser>
          <c:idx val="1"/>
          <c:order val="1"/>
          <c:tx>
            <c:strRef>
              <c:f>transmissionF!$C$1</c:f>
              <c:strCache>
                <c:ptCount val="1"/>
                <c:pt idx="0">
                  <c:v>Injecting drug use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transmissionF!$A$2:$A$38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transmissionF!$C$2:$C$38</c:f>
              <c:numCache>
                <c:formatCode>General</c:formatCode>
                <c:ptCount val="26"/>
                <c:pt idx="0">
                  <c:v>348</c:v>
                </c:pt>
                <c:pt idx="1">
                  <c:v>384</c:v>
                </c:pt>
                <c:pt idx="2">
                  <c:v>432</c:v>
                </c:pt>
                <c:pt idx="3">
                  <c:v>464</c:v>
                </c:pt>
                <c:pt idx="4">
                  <c:v>549</c:v>
                </c:pt>
                <c:pt idx="5">
                  <c:v>557</c:v>
                </c:pt>
                <c:pt idx="6">
                  <c:v>607</c:v>
                </c:pt>
                <c:pt idx="7">
                  <c:v>580</c:v>
                </c:pt>
                <c:pt idx="8">
                  <c:v>566</c:v>
                </c:pt>
                <c:pt idx="9">
                  <c:v>594</c:v>
                </c:pt>
                <c:pt idx="10">
                  <c:v>448</c:v>
                </c:pt>
                <c:pt idx="11">
                  <c:v>592</c:v>
                </c:pt>
                <c:pt idx="12">
                  <c:v>499</c:v>
                </c:pt>
                <c:pt idx="13">
                  <c:v>414</c:v>
                </c:pt>
                <c:pt idx="14">
                  <c:v>403</c:v>
                </c:pt>
                <c:pt idx="15">
                  <c:v>441</c:v>
                </c:pt>
                <c:pt idx="16">
                  <c:v>324</c:v>
                </c:pt>
                <c:pt idx="17">
                  <c:v>313</c:v>
                </c:pt>
                <c:pt idx="18">
                  <c:v>334</c:v>
                </c:pt>
                <c:pt idx="19">
                  <c:v>385</c:v>
                </c:pt>
                <c:pt idx="20">
                  <c:v>423</c:v>
                </c:pt>
                <c:pt idx="21">
                  <c:v>329</c:v>
                </c:pt>
                <c:pt idx="22">
                  <c:v>299</c:v>
                </c:pt>
                <c:pt idx="23">
                  <c:v>284</c:v>
                </c:pt>
                <c:pt idx="24">
                  <c:v>234</c:v>
                </c:pt>
                <c:pt idx="25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B2-41AE-B5BE-455942F3946C}"/>
            </c:ext>
          </c:extLst>
        </c:ser>
        <c:ser>
          <c:idx val="2"/>
          <c:order val="2"/>
          <c:tx>
            <c:strRef>
              <c:f>transmissionF!$D$1</c:f>
              <c:strCache>
                <c:ptCount val="1"/>
                <c:pt idx="0">
                  <c:v>Vertical transmission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transmissionF!$A$2:$A$38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transmissionF!$D$2:$D$38</c:f>
              <c:numCache>
                <c:formatCode>General</c:formatCode>
                <c:ptCount val="26"/>
                <c:pt idx="0">
                  <c:v>68</c:v>
                </c:pt>
                <c:pt idx="1">
                  <c:v>91</c:v>
                </c:pt>
                <c:pt idx="2">
                  <c:v>101</c:v>
                </c:pt>
                <c:pt idx="3">
                  <c:v>78</c:v>
                </c:pt>
                <c:pt idx="4">
                  <c:v>85</c:v>
                </c:pt>
                <c:pt idx="5">
                  <c:v>86</c:v>
                </c:pt>
                <c:pt idx="6">
                  <c:v>103</c:v>
                </c:pt>
                <c:pt idx="7">
                  <c:v>112</c:v>
                </c:pt>
                <c:pt idx="8">
                  <c:v>123</c:v>
                </c:pt>
                <c:pt idx="9">
                  <c:v>132</c:v>
                </c:pt>
                <c:pt idx="10">
                  <c:v>154</c:v>
                </c:pt>
                <c:pt idx="11">
                  <c:v>186</c:v>
                </c:pt>
                <c:pt idx="12">
                  <c:v>188</c:v>
                </c:pt>
                <c:pt idx="13">
                  <c:v>178</c:v>
                </c:pt>
                <c:pt idx="14">
                  <c:v>166</c:v>
                </c:pt>
                <c:pt idx="15">
                  <c:v>200</c:v>
                </c:pt>
                <c:pt idx="16">
                  <c:v>166</c:v>
                </c:pt>
                <c:pt idx="17">
                  <c:v>182</c:v>
                </c:pt>
                <c:pt idx="18">
                  <c:v>184</c:v>
                </c:pt>
                <c:pt idx="19">
                  <c:v>172</c:v>
                </c:pt>
                <c:pt idx="20">
                  <c:v>161</c:v>
                </c:pt>
                <c:pt idx="21">
                  <c:v>136</c:v>
                </c:pt>
                <c:pt idx="22">
                  <c:v>132</c:v>
                </c:pt>
                <c:pt idx="23">
                  <c:v>117</c:v>
                </c:pt>
                <c:pt idx="24">
                  <c:v>96</c:v>
                </c:pt>
                <c:pt idx="25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B2-41AE-B5BE-455942F3946C}"/>
            </c:ext>
          </c:extLst>
        </c:ser>
        <c:ser>
          <c:idx val="3"/>
          <c:order val="3"/>
          <c:tx>
            <c:strRef>
              <c:f>transmissionF!$E$1</c:f>
              <c:strCache>
                <c:ptCount val="1"/>
                <c:pt idx="0">
                  <c:v>Nosocomial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transmissionF!$A$2:$A$38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transmissionF!$E$2:$E$38</c:f>
              <c:numCache>
                <c:formatCode>General</c:formatCode>
                <c:ptCount val="26"/>
                <c:pt idx="0">
                  <c:v>194</c:v>
                </c:pt>
                <c:pt idx="1">
                  <c:v>189</c:v>
                </c:pt>
                <c:pt idx="2">
                  <c:v>197</c:v>
                </c:pt>
                <c:pt idx="3">
                  <c:v>258</c:v>
                </c:pt>
                <c:pt idx="4">
                  <c:v>257</c:v>
                </c:pt>
                <c:pt idx="5">
                  <c:v>243</c:v>
                </c:pt>
                <c:pt idx="6">
                  <c:v>198</c:v>
                </c:pt>
                <c:pt idx="7">
                  <c:v>182</c:v>
                </c:pt>
                <c:pt idx="8">
                  <c:v>185</c:v>
                </c:pt>
                <c:pt idx="9">
                  <c:v>147</c:v>
                </c:pt>
                <c:pt idx="10">
                  <c:v>97</c:v>
                </c:pt>
                <c:pt idx="11">
                  <c:v>44</c:v>
                </c:pt>
                <c:pt idx="12">
                  <c:v>12</c:v>
                </c:pt>
                <c:pt idx="13">
                  <c:v>11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  <c:pt idx="17">
                  <c:v>7</c:v>
                </c:pt>
                <c:pt idx="18">
                  <c:v>5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8</c:v>
                </c:pt>
                <c:pt idx="23">
                  <c:v>4</c:v>
                </c:pt>
                <c:pt idx="24">
                  <c:v>6</c:v>
                </c:pt>
                <c:pt idx="2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B2-41AE-B5BE-455942F3946C}"/>
            </c:ext>
          </c:extLst>
        </c:ser>
        <c:ser>
          <c:idx val="4"/>
          <c:order val="4"/>
          <c:tx>
            <c:strRef>
              <c:f>transmissionF!$F$1</c:f>
              <c:strCache>
                <c:ptCount val="1"/>
                <c:pt idx="0">
                  <c:v>Transfusion-related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transmissionF!$A$2:$A$38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transmissionF!$F$2:$F$38</c:f>
              <c:numCache>
                <c:formatCode>General</c:formatCode>
                <c:ptCount val="26"/>
                <c:pt idx="0">
                  <c:v>91</c:v>
                </c:pt>
                <c:pt idx="1">
                  <c:v>112</c:v>
                </c:pt>
                <c:pt idx="2">
                  <c:v>108</c:v>
                </c:pt>
                <c:pt idx="3">
                  <c:v>106</c:v>
                </c:pt>
                <c:pt idx="4">
                  <c:v>85</c:v>
                </c:pt>
                <c:pt idx="5">
                  <c:v>89</c:v>
                </c:pt>
                <c:pt idx="6">
                  <c:v>93</c:v>
                </c:pt>
                <c:pt idx="7">
                  <c:v>83</c:v>
                </c:pt>
                <c:pt idx="8">
                  <c:v>72</c:v>
                </c:pt>
                <c:pt idx="9">
                  <c:v>61</c:v>
                </c:pt>
                <c:pt idx="10">
                  <c:v>60</c:v>
                </c:pt>
                <c:pt idx="11">
                  <c:v>76</c:v>
                </c:pt>
                <c:pt idx="12">
                  <c:v>78</c:v>
                </c:pt>
                <c:pt idx="13">
                  <c:v>75</c:v>
                </c:pt>
                <c:pt idx="14">
                  <c:v>50</c:v>
                </c:pt>
                <c:pt idx="15">
                  <c:v>38</c:v>
                </c:pt>
                <c:pt idx="16">
                  <c:v>43</c:v>
                </c:pt>
                <c:pt idx="17">
                  <c:v>32</c:v>
                </c:pt>
                <c:pt idx="18">
                  <c:v>53</c:v>
                </c:pt>
                <c:pt idx="19">
                  <c:v>43</c:v>
                </c:pt>
                <c:pt idx="20">
                  <c:v>45</c:v>
                </c:pt>
                <c:pt idx="21">
                  <c:v>36</c:v>
                </c:pt>
                <c:pt idx="22">
                  <c:v>48</c:v>
                </c:pt>
                <c:pt idx="23">
                  <c:v>43</c:v>
                </c:pt>
                <c:pt idx="24">
                  <c:v>45</c:v>
                </c:pt>
                <c:pt idx="25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B2-41AE-B5BE-455942F39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5080952"/>
        <c:axId val="1"/>
      </c:barChart>
      <c:catAx>
        <c:axId val="88508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0809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3238077897234649E-2"/>
          <c:y val="0.85681554948491212"/>
          <c:w val="0.93314995058672701"/>
          <c:h val="0.141821619263291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regionoforigin_catF!$B$1</c:f>
              <c:strCache>
                <c:ptCount val="1"/>
                <c:pt idx="0">
                  <c:v>Native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regionoforigin_catF!$A$2:$A$38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regionoforigin_catF!$B$2:$B$38</c:f>
              <c:numCache>
                <c:formatCode>General</c:formatCode>
                <c:ptCount val="26"/>
                <c:pt idx="0">
                  <c:v>910</c:v>
                </c:pt>
                <c:pt idx="1">
                  <c:v>870</c:v>
                </c:pt>
                <c:pt idx="2">
                  <c:v>954</c:v>
                </c:pt>
                <c:pt idx="3" formatCode="#,##0">
                  <c:v>1173</c:v>
                </c:pt>
                <c:pt idx="4" formatCode="#,##0">
                  <c:v>1281</c:v>
                </c:pt>
                <c:pt idx="5" formatCode="#,##0">
                  <c:v>1360</c:v>
                </c:pt>
                <c:pt idx="6" formatCode="#,##0">
                  <c:v>1473</c:v>
                </c:pt>
                <c:pt idx="7" formatCode="#,##0">
                  <c:v>1529</c:v>
                </c:pt>
                <c:pt idx="8" formatCode="#,##0">
                  <c:v>1639</c:v>
                </c:pt>
                <c:pt idx="9" formatCode="#,##0">
                  <c:v>1724</c:v>
                </c:pt>
                <c:pt idx="10" formatCode="#,##0">
                  <c:v>1713</c:v>
                </c:pt>
                <c:pt idx="11" formatCode="#,##0">
                  <c:v>2413</c:v>
                </c:pt>
                <c:pt idx="12" formatCode="#,##0">
                  <c:v>2445</c:v>
                </c:pt>
                <c:pt idx="13" formatCode="#,##0">
                  <c:v>2418</c:v>
                </c:pt>
                <c:pt idx="14" formatCode="#,##0">
                  <c:v>2293</c:v>
                </c:pt>
                <c:pt idx="15" formatCode="#,##0">
                  <c:v>2365</c:v>
                </c:pt>
                <c:pt idx="16" formatCode="#,##0">
                  <c:v>2309</c:v>
                </c:pt>
                <c:pt idx="17" formatCode="#,##0">
                  <c:v>2308</c:v>
                </c:pt>
                <c:pt idx="18" formatCode="#,##0">
                  <c:v>2640</c:v>
                </c:pt>
                <c:pt idx="19" formatCode="#,##0">
                  <c:v>2577</c:v>
                </c:pt>
                <c:pt idx="20" formatCode="#,##0">
                  <c:v>2630</c:v>
                </c:pt>
                <c:pt idx="21" formatCode="#,##0">
                  <c:v>2647</c:v>
                </c:pt>
                <c:pt idx="22" formatCode="#,##0">
                  <c:v>2630</c:v>
                </c:pt>
                <c:pt idx="23" formatCode="#,##0">
                  <c:v>2453</c:v>
                </c:pt>
                <c:pt idx="24" formatCode="#,##0">
                  <c:v>2271</c:v>
                </c:pt>
                <c:pt idx="25" formatCode="#,##0">
                  <c:v>1809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F8-4543-B582-59E393CA63B1}"/>
            </c:ext>
          </c:extLst>
        </c:ser>
        <c:ser>
          <c:idx val="1"/>
          <c:order val="1"/>
          <c:tx>
            <c:strRef>
              <c:f>regionoforigin_catF!$C$1</c:f>
              <c:strCache>
                <c:ptCount val="1"/>
                <c:pt idx="0">
                  <c:v>Central/East Europe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regionoforigin_catF!$A$2:$A$38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regionoforigin_catF!$C$2:$C$38</c:f>
              <c:numCache>
                <c:formatCode>General</c:formatCode>
                <c:ptCount val="26"/>
                <c:pt idx="0">
                  <c:v>15</c:v>
                </c:pt>
                <c:pt idx="1">
                  <c:v>8</c:v>
                </c:pt>
                <c:pt idx="2">
                  <c:v>8</c:v>
                </c:pt>
                <c:pt idx="3">
                  <c:v>21</c:v>
                </c:pt>
                <c:pt idx="4">
                  <c:v>17</c:v>
                </c:pt>
                <c:pt idx="5">
                  <c:v>31</c:v>
                </c:pt>
                <c:pt idx="6">
                  <c:v>34</c:v>
                </c:pt>
                <c:pt idx="7">
                  <c:v>45</c:v>
                </c:pt>
                <c:pt idx="8">
                  <c:v>57</c:v>
                </c:pt>
                <c:pt idx="9">
                  <c:v>88</c:v>
                </c:pt>
                <c:pt idx="10">
                  <c:v>99</c:v>
                </c:pt>
                <c:pt idx="11">
                  <c:v>131</c:v>
                </c:pt>
                <c:pt idx="12">
                  <c:v>148</c:v>
                </c:pt>
                <c:pt idx="13">
                  <c:v>195</c:v>
                </c:pt>
                <c:pt idx="14">
                  <c:v>215</c:v>
                </c:pt>
                <c:pt idx="15">
                  <c:v>243</c:v>
                </c:pt>
                <c:pt idx="16">
                  <c:v>292</c:v>
                </c:pt>
                <c:pt idx="17">
                  <c:v>285</c:v>
                </c:pt>
                <c:pt idx="18">
                  <c:v>393</c:v>
                </c:pt>
                <c:pt idx="19">
                  <c:v>439</c:v>
                </c:pt>
                <c:pt idx="20">
                  <c:v>499</c:v>
                </c:pt>
                <c:pt idx="21">
                  <c:v>487</c:v>
                </c:pt>
                <c:pt idx="22">
                  <c:v>496</c:v>
                </c:pt>
                <c:pt idx="23">
                  <c:v>478</c:v>
                </c:pt>
                <c:pt idx="24">
                  <c:v>475</c:v>
                </c:pt>
                <c:pt idx="25">
                  <c:v>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F8-4543-B582-59E393CA63B1}"/>
            </c:ext>
          </c:extLst>
        </c:ser>
        <c:ser>
          <c:idx val="2"/>
          <c:order val="2"/>
          <c:tx>
            <c:strRef>
              <c:f>regionoforigin_catF!$D$1</c:f>
              <c:strCache>
                <c:ptCount val="1"/>
                <c:pt idx="0">
                  <c:v>West Europe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regionoforigin_catF!$A$2:$A$38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regionoforigin_catF!$D$2:$D$38</c:f>
              <c:numCache>
                <c:formatCode>General</c:formatCode>
                <c:ptCount val="26"/>
                <c:pt idx="0">
                  <c:v>32</c:v>
                </c:pt>
                <c:pt idx="1">
                  <c:v>48</c:v>
                </c:pt>
                <c:pt idx="2">
                  <c:v>49</c:v>
                </c:pt>
                <c:pt idx="3">
                  <c:v>55</c:v>
                </c:pt>
                <c:pt idx="4">
                  <c:v>41</c:v>
                </c:pt>
                <c:pt idx="5">
                  <c:v>48</c:v>
                </c:pt>
                <c:pt idx="6">
                  <c:v>53</c:v>
                </c:pt>
                <c:pt idx="7">
                  <c:v>65</c:v>
                </c:pt>
                <c:pt idx="8">
                  <c:v>57</c:v>
                </c:pt>
                <c:pt idx="9">
                  <c:v>76</c:v>
                </c:pt>
                <c:pt idx="10">
                  <c:v>74</c:v>
                </c:pt>
                <c:pt idx="11">
                  <c:v>129</c:v>
                </c:pt>
                <c:pt idx="12">
                  <c:v>161</c:v>
                </c:pt>
                <c:pt idx="13">
                  <c:v>145</c:v>
                </c:pt>
                <c:pt idx="14">
                  <c:v>152</c:v>
                </c:pt>
                <c:pt idx="15">
                  <c:v>146</c:v>
                </c:pt>
                <c:pt idx="16">
                  <c:v>134</c:v>
                </c:pt>
                <c:pt idx="17">
                  <c:v>114</c:v>
                </c:pt>
                <c:pt idx="18">
                  <c:v>121</c:v>
                </c:pt>
                <c:pt idx="19">
                  <c:v>113</c:v>
                </c:pt>
                <c:pt idx="20">
                  <c:v>125</c:v>
                </c:pt>
                <c:pt idx="21">
                  <c:v>131</c:v>
                </c:pt>
                <c:pt idx="22">
                  <c:v>147</c:v>
                </c:pt>
                <c:pt idx="23">
                  <c:v>111</c:v>
                </c:pt>
                <c:pt idx="24">
                  <c:v>123</c:v>
                </c:pt>
                <c:pt idx="25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F8-4543-B582-59E393CA63B1}"/>
            </c:ext>
          </c:extLst>
        </c:ser>
        <c:ser>
          <c:idx val="3"/>
          <c:order val="3"/>
          <c:tx>
            <c:strRef>
              <c:f>regionoforigin_catF!$E$1</c:f>
              <c:strCache>
                <c:ptCount val="1"/>
                <c:pt idx="0">
                  <c:v>Latin America/Caribbean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regionoforigin_catF!$A$2:$A$38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regionoforigin_catF!$E$2:$E$38</c:f>
              <c:numCache>
                <c:formatCode>General</c:formatCode>
                <c:ptCount val="26"/>
                <c:pt idx="0">
                  <c:v>13</c:v>
                </c:pt>
                <c:pt idx="1">
                  <c:v>25</c:v>
                </c:pt>
                <c:pt idx="2">
                  <c:v>31</c:v>
                </c:pt>
                <c:pt idx="3">
                  <c:v>41</c:v>
                </c:pt>
                <c:pt idx="4">
                  <c:v>40</c:v>
                </c:pt>
                <c:pt idx="5">
                  <c:v>62</c:v>
                </c:pt>
                <c:pt idx="6">
                  <c:v>46</c:v>
                </c:pt>
                <c:pt idx="7">
                  <c:v>69</c:v>
                </c:pt>
                <c:pt idx="8">
                  <c:v>81</c:v>
                </c:pt>
                <c:pt idx="9">
                  <c:v>103</c:v>
                </c:pt>
                <c:pt idx="10">
                  <c:v>149</c:v>
                </c:pt>
                <c:pt idx="11">
                  <c:v>341</c:v>
                </c:pt>
                <c:pt idx="12">
                  <c:v>399</c:v>
                </c:pt>
                <c:pt idx="13">
                  <c:v>382</c:v>
                </c:pt>
                <c:pt idx="14">
                  <c:v>356</c:v>
                </c:pt>
                <c:pt idx="15">
                  <c:v>428</c:v>
                </c:pt>
                <c:pt idx="16">
                  <c:v>430</c:v>
                </c:pt>
                <c:pt idx="17">
                  <c:v>434</c:v>
                </c:pt>
                <c:pt idx="18">
                  <c:v>489</c:v>
                </c:pt>
                <c:pt idx="19">
                  <c:v>411</c:v>
                </c:pt>
                <c:pt idx="20">
                  <c:v>429</c:v>
                </c:pt>
                <c:pt idx="21">
                  <c:v>388</c:v>
                </c:pt>
                <c:pt idx="22">
                  <c:v>407</c:v>
                </c:pt>
                <c:pt idx="23">
                  <c:v>334</c:v>
                </c:pt>
                <c:pt idx="24">
                  <c:v>325</c:v>
                </c:pt>
                <c:pt idx="25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F8-4543-B582-59E393CA63B1}"/>
            </c:ext>
          </c:extLst>
        </c:ser>
        <c:ser>
          <c:idx val="4"/>
          <c:order val="4"/>
          <c:tx>
            <c:strRef>
              <c:f>regionoforigin_catF!$F$1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regionoforigin_catF!$A$2:$A$38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regionoforigin_catF!$F$2:$F$38</c:f>
              <c:numCache>
                <c:formatCode>General</c:formatCode>
                <c:ptCount val="26"/>
                <c:pt idx="0">
                  <c:v>34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25</c:v>
                </c:pt>
                <c:pt idx="5">
                  <c:v>34</c:v>
                </c:pt>
                <c:pt idx="6">
                  <c:v>38</c:v>
                </c:pt>
                <c:pt idx="7">
                  <c:v>45</c:v>
                </c:pt>
                <c:pt idx="8">
                  <c:v>44</c:v>
                </c:pt>
                <c:pt idx="9">
                  <c:v>31</c:v>
                </c:pt>
                <c:pt idx="10">
                  <c:v>30</c:v>
                </c:pt>
                <c:pt idx="11">
                  <c:v>87</c:v>
                </c:pt>
                <c:pt idx="12">
                  <c:v>97</c:v>
                </c:pt>
                <c:pt idx="13">
                  <c:v>105</c:v>
                </c:pt>
                <c:pt idx="14">
                  <c:v>87</c:v>
                </c:pt>
                <c:pt idx="15">
                  <c:v>76</c:v>
                </c:pt>
                <c:pt idx="16">
                  <c:v>107</c:v>
                </c:pt>
                <c:pt idx="17">
                  <c:v>87</c:v>
                </c:pt>
                <c:pt idx="18">
                  <c:v>107</c:v>
                </c:pt>
                <c:pt idx="19">
                  <c:v>105</c:v>
                </c:pt>
                <c:pt idx="20">
                  <c:v>86</c:v>
                </c:pt>
                <c:pt idx="21">
                  <c:v>136</c:v>
                </c:pt>
                <c:pt idx="22">
                  <c:v>122</c:v>
                </c:pt>
                <c:pt idx="23">
                  <c:v>100</c:v>
                </c:pt>
                <c:pt idx="24">
                  <c:v>91</c:v>
                </c:pt>
                <c:pt idx="25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F8-4543-B582-59E393CA63B1}"/>
            </c:ext>
          </c:extLst>
        </c:ser>
        <c:ser>
          <c:idx val="5"/>
          <c:order val="5"/>
          <c:tx>
            <c:strRef>
              <c:f>regionoforigin_catF!$G$1</c:f>
              <c:strCache>
                <c:ptCount val="1"/>
                <c:pt idx="0">
                  <c:v>South/SE Asia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regionoforigin_catF!$A$2:$A$38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regionoforigin_catF!$G$2:$G$38</c:f>
              <c:numCache>
                <c:formatCode>General</c:formatCode>
                <c:ptCount val="26"/>
                <c:pt idx="0">
                  <c:v>14</c:v>
                </c:pt>
                <c:pt idx="1">
                  <c:v>31</c:v>
                </c:pt>
                <c:pt idx="2">
                  <c:v>39</c:v>
                </c:pt>
                <c:pt idx="3">
                  <c:v>34</c:v>
                </c:pt>
                <c:pt idx="4">
                  <c:v>66</c:v>
                </c:pt>
                <c:pt idx="5">
                  <c:v>70</c:v>
                </c:pt>
                <c:pt idx="6">
                  <c:v>86</c:v>
                </c:pt>
                <c:pt idx="7">
                  <c:v>101</c:v>
                </c:pt>
                <c:pt idx="8">
                  <c:v>126</c:v>
                </c:pt>
                <c:pt idx="9">
                  <c:v>160</c:v>
                </c:pt>
                <c:pt idx="10">
                  <c:v>182</c:v>
                </c:pt>
                <c:pt idx="11">
                  <c:v>251</c:v>
                </c:pt>
                <c:pt idx="12">
                  <c:v>285</c:v>
                </c:pt>
                <c:pt idx="13">
                  <c:v>259</c:v>
                </c:pt>
                <c:pt idx="14">
                  <c:v>254</c:v>
                </c:pt>
                <c:pt idx="15">
                  <c:v>248</c:v>
                </c:pt>
                <c:pt idx="16">
                  <c:v>254</c:v>
                </c:pt>
                <c:pt idx="17">
                  <c:v>232</c:v>
                </c:pt>
                <c:pt idx="18">
                  <c:v>258</c:v>
                </c:pt>
                <c:pt idx="19">
                  <c:v>229</c:v>
                </c:pt>
                <c:pt idx="20">
                  <c:v>221</c:v>
                </c:pt>
                <c:pt idx="21">
                  <c:v>225</c:v>
                </c:pt>
                <c:pt idx="22">
                  <c:v>248</c:v>
                </c:pt>
                <c:pt idx="23">
                  <c:v>211</c:v>
                </c:pt>
                <c:pt idx="24">
                  <c:v>209</c:v>
                </c:pt>
                <c:pt idx="25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F8-4543-B582-59E393CA63B1}"/>
            </c:ext>
          </c:extLst>
        </c:ser>
        <c:ser>
          <c:idx val="6"/>
          <c:order val="6"/>
          <c:tx>
            <c:strRef>
              <c:f>regionoforigin_catF!$H$1</c:f>
              <c:strCache>
                <c:ptCount val="1"/>
                <c:pt idx="0">
                  <c:v>Sub-Saharan Africa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regionoforigin_catF!$A$2:$A$38</c:f>
              <c:numCache>
                <c:formatCode>General</c:formatCode>
                <c:ptCount val="26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</c:numCache>
            </c:numRef>
          </c:cat>
          <c:val>
            <c:numRef>
              <c:f>regionoforigin_catF!$H$2:$H$38</c:f>
              <c:numCache>
                <c:formatCode>General</c:formatCode>
                <c:ptCount val="26"/>
                <c:pt idx="0">
                  <c:v>530</c:v>
                </c:pt>
                <c:pt idx="1">
                  <c:v>549</c:v>
                </c:pt>
                <c:pt idx="2">
                  <c:v>552</c:v>
                </c:pt>
                <c:pt idx="3">
                  <c:v>575</c:v>
                </c:pt>
                <c:pt idx="4">
                  <c:v>574</c:v>
                </c:pt>
                <c:pt idx="5">
                  <c:v>715</c:v>
                </c:pt>
                <c:pt idx="6">
                  <c:v>833</c:v>
                </c:pt>
                <c:pt idx="7" formatCode="#,##0">
                  <c:v>1104</c:v>
                </c:pt>
                <c:pt idx="8" formatCode="#,##0">
                  <c:v>1782</c:v>
                </c:pt>
                <c:pt idx="9" formatCode="#,##0">
                  <c:v>2361</c:v>
                </c:pt>
                <c:pt idx="10" formatCode="#,##0">
                  <c:v>2906</c:v>
                </c:pt>
                <c:pt idx="11" formatCode="#,##0">
                  <c:v>4715</c:v>
                </c:pt>
                <c:pt idx="12" formatCode="#,##0">
                  <c:v>4698</c:v>
                </c:pt>
                <c:pt idx="13" formatCode="#,##0">
                  <c:v>4574</c:v>
                </c:pt>
                <c:pt idx="14" formatCode="#,##0">
                  <c:v>4056</c:v>
                </c:pt>
                <c:pt idx="15" formatCode="#,##0">
                  <c:v>3804</c:v>
                </c:pt>
                <c:pt idx="16" formatCode="#,##0">
                  <c:v>3765</c:v>
                </c:pt>
                <c:pt idx="17" formatCode="#,##0">
                  <c:v>3390</c:v>
                </c:pt>
                <c:pt idx="18" formatCode="#,##0">
                  <c:v>3395</c:v>
                </c:pt>
                <c:pt idx="19" formatCode="#,##0">
                  <c:v>3230</c:v>
                </c:pt>
                <c:pt idx="20" formatCode="#,##0">
                  <c:v>3082</c:v>
                </c:pt>
                <c:pt idx="21" formatCode="#,##0">
                  <c:v>2704</c:v>
                </c:pt>
                <c:pt idx="22" formatCode="#,##0">
                  <c:v>2880</c:v>
                </c:pt>
                <c:pt idx="23" formatCode="#,##0">
                  <c:v>2663</c:v>
                </c:pt>
                <c:pt idx="24" formatCode="#,##0">
                  <c:v>2602</c:v>
                </c:pt>
                <c:pt idx="25" formatCode="#,##0">
                  <c:v>2174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F8-4543-B582-59E393CA6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5902840"/>
        <c:axId val="1"/>
      </c:barChart>
      <c:catAx>
        <c:axId val="675902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59028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767441369637503"/>
          <c:y val="0.93821710166040184"/>
          <c:w val="0.75353435736713203"/>
          <c:h val="4.5577631627916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0.67834</cdr:x>
      <cdr:y>0.02899</cdr:y>
    </cdr:from>
    <cdr:to>
      <cdr:x>0.90465</cdr:x>
      <cdr:y>0.09196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00700" y="136297"/>
          <a:ext cx="2569028" cy="29609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5150E-EBB1-4C97-9CE9-688AE30D7D3F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E1AA4-9126-40DF-B53E-8C81579C98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963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2A5A4-8B6D-4504-A8C4-1D05537D5F0E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C4438-05CF-4422-80F6-43EA6CF53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2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188" y="620713"/>
            <a:ext cx="4895851" cy="2754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45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Mean age 26-27</a:t>
            </a:r>
            <a:r>
              <a:rPr lang="en-GB" baseline="0" dirty="0" smtClean="0"/>
              <a:t> years in 1990s and 37-38 years in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40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Hetero</a:t>
            </a:r>
            <a:r>
              <a:rPr lang="en-GB" baseline="0" dirty="0" smtClean="0"/>
              <a:t> 60% in 1990s </a:t>
            </a:r>
            <a:r>
              <a:rPr lang="en-GB" baseline="0" dirty="0" smtClean="0">
                <a:sym typeface="Wingdings" panose="05000000000000000000" pitchFamily="2" charset="2"/>
              </a:rPr>
              <a:t> &gt;90% since 2004</a:t>
            </a:r>
          </a:p>
          <a:p>
            <a:r>
              <a:rPr lang="en-GB" baseline="0" dirty="0" smtClean="0">
                <a:sym typeface="Wingdings" panose="05000000000000000000" pitchFamily="2" charset="2"/>
              </a:rPr>
              <a:t>IDU 19% in 1992  3.5% in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545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Proportion of new diagnoses in women</a:t>
            </a:r>
            <a:r>
              <a:rPr lang="en-GB" baseline="0" dirty="0" smtClean="0"/>
              <a:t> native to the reporting country was high in the 1990s, declined in the early 2000 to about 30% of new diagnoses, and then has increased again to about 37%.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majority of new diagnoses are among </a:t>
            </a:r>
            <a:r>
              <a:rPr lang="en-GB" b="1" u="sng" baseline="0" dirty="0" smtClean="0"/>
              <a:t>migrant women.  </a:t>
            </a:r>
            <a:r>
              <a:rPr lang="en-GB" baseline="0" dirty="0" smtClean="0"/>
              <a:t>Women from countries in </a:t>
            </a:r>
            <a:r>
              <a:rPr lang="en-GB" b="1" u="sng" baseline="0" dirty="0" smtClean="0"/>
              <a:t>sub-Saharan Africa </a:t>
            </a:r>
            <a:r>
              <a:rPr lang="en-GB" baseline="0" dirty="0" smtClean="0"/>
              <a:t>predominate and comprised about 1/3 of new diagnoses in the 1990s, increasing to more than half of new diagnoses in the early 2000s and then decreasing again to about 43% of new diagnoses in 2017. </a:t>
            </a:r>
          </a:p>
          <a:p>
            <a:endParaRPr lang="en-GB" dirty="0" smtClean="0"/>
          </a:p>
          <a:p>
            <a:r>
              <a:rPr lang="en-GB" dirty="0" smtClean="0"/>
              <a:t>Proportion</a:t>
            </a:r>
            <a:r>
              <a:rPr lang="en-GB" baseline="0" dirty="0" smtClean="0"/>
              <a:t> of new diagnoses in women from </a:t>
            </a:r>
            <a:r>
              <a:rPr lang="en-GB" b="1" u="sng" baseline="0" dirty="0" smtClean="0"/>
              <a:t>elsewhere in Europe </a:t>
            </a:r>
            <a:r>
              <a:rPr lang="en-GB" baseline="0" dirty="0" smtClean="0"/>
              <a:t>has tripled from 3% in 1992 to 9% in 2014-2017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56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Median</a:t>
            </a:r>
            <a:r>
              <a:rPr lang="en-GB" baseline="0" dirty="0" smtClean="0"/>
              <a:t> CD4 cell count at HIV diagnosis has been increasing over time, from 290 in 2000 to 333 in 2017.  Still the proportion of women diagnosed at a CD4 cell count of &lt;350 is more than half throughout entire 25 year period, with little variation. In 2017, still one in two women diagnosed with HIV were diagnosed late.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25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67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4"/>
            <a:ext cx="12192000" cy="685800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1" y="3598863"/>
            <a:ext cx="7421037" cy="514350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1" y="4318000"/>
            <a:ext cx="7421039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25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4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914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944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22251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079500"/>
            <a:ext cx="5581651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079500"/>
            <a:ext cx="5583767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1092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10829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52585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5665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59406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55361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7091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9851" y="142876"/>
            <a:ext cx="2840567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142876"/>
            <a:ext cx="8324851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2599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169"/>
              </a:spcBef>
              <a:spcAft>
                <a:spcPts val="338"/>
              </a:spcAft>
              <a:defRPr sz="1350"/>
            </a:lvl1pPr>
            <a:lvl2pPr marL="151797" indent="-151797">
              <a:lnSpc>
                <a:spcPct val="90000"/>
              </a:lnSpc>
              <a:spcBef>
                <a:spcPts val="169"/>
              </a:spcBef>
              <a:spcAft>
                <a:spcPts val="338"/>
              </a:spcAft>
              <a:buFont typeface="Arial" pitchFamily="34" charset="0"/>
              <a:buChar char="•"/>
              <a:tabLst>
                <a:tab pos="151797" algn="l"/>
              </a:tabLst>
              <a:defRPr sz="1350">
                <a:latin typeface="Tahoma" pitchFamily="34" charset="0"/>
                <a:cs typeface="Tahoma" pitchFamily="34" charset="0"/>
              </a:defRPr>
            </a:lvl2pPr>
            <a:lvl3pPr marL="304488" indent="-152690">
              <a:lnSpc>
                <a:spcPct val="90000"/>
              </a:lnSpc>
              <a:spcBef>
                <a:spcPts val="169"/>
              </a:spcBef>
              <a:spcAft>
                <a:spcPts val="338"/>
              </a:spcAft>
              <a:buFont typeface="Tahoma" pitchFamily="34" charset="0"/>
              <a:buChar char="–"/>
              <a:tabLst>
                <a:tab pos="304488" algn="l"/>
              </a:tabLst>
              <a:defRPr sz="135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1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42876"/>
            <a:ext cx="109728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1801" y="1079500"/>
            <a:ext cx="11368617" cy="5162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6762343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1801" y="142876"/>
            <a:ext cx="11368617" cy="609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91478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4"/>
            <a:ext cx="12192000" cy="685800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0" y="3598863"/>
            <a:ext cx="7421037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0" y="4318000"/>
            <a:ext cx="7421039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2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43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defRPr sz="1800"/>
            </a:lvl1pPr>
            <a:lvl2pPr marL="202396" indent="-202396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Arial" pitchFamily="34" charset="0"/>
              <a:buChar char="•"/>
              <a:tabLst>
                <a:tab pos="202396" algn="l"/>
              </a:tabLst>
              <a:defRPr sz="1800">
                <a:latin typeface="Tahoma" pitchFamily="34" charset="0"/>
                <a:cs typeface="Tahoma" pitchFamily="34" charset="0"/>
              </a:defRPr>
            </a:lvl2pPr>
            <a:lvl3pPr marL="405984" indent="-203587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Tahoma" pitchFamily="34" charset="0"/>
              <a:buChar char="–"/>
              <a:tabLst>
                <a:tab pos="405984" algn="l"/>
              </a:tabLst>
              <a:defRPr sz="18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53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3" y="504825"/>
            <a:ext cx="168486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2" y="4318003"/>
            <a:ext cx="11275484" cy="1006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250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180975" indent="-1809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  <a:defRPr sz="2000">
                <a:latin typeface="Tahoma" pitchFamily="34" charset="0"/>
                <a:cs typeface="Tahoma" pitchFamily="34" charset="0"/>
              </a:defRPr>
            </a:lvl2pPr>
            <a:lvl3pPr marL="355600" indent="-17462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355600" algn="l"/>
              </a:tabLst>
              <a:defRPr sz="20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1887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320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32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F08825-83B6-42F0-A332-F05A7537F565}" type="slidenum">
              <a:rPr lang="de-CH" sz="320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CH" sz="32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304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3" y="504825"/>
            <a:ext cx="168486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2" y="4318003"/>
            <a:ext cx="11275484" cy="1006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003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180975" indent="-18097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0975" algn="l"/>
              </a:tabLst>
              <a:defRPr sz="2000">
                <a:latin typeface="Tahoma" pitchFamily="34" charset="0"/>
                <a:cs typeface="Tahoma" pitchFamily="34" charset="0"/>
              </a:defRPr>
            </a:lvl2pPr>
            <a:lvl3pPr marL="355600" indent="-174625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355600" algn="l"/>
              </a:tabLst>
              <a:defRPr sz="20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2832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320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32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F08825-83B6-42F0-A332-F05A7537F565}" type="slidenum">
              <a:rPr lang="de-CH" sz="320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CH" sz="32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2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8762FE-D3F5-4D44-BF1A-11B5879B10B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34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3" y="504825"/>
            <a:ext cx="168486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2" y="3598863"/>
            <a:ext cx="11275484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2" y="4318003"/>
            <a:ext cx="11275484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876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19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31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1" y="1079500"/>
            <a:ext cx="5581651" cy="5162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3" y="1079500"/>
            <a:ext cx="5583767" cy="51625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524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081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365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62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548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41632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89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9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89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9853" y="142878"/>
            <a:ext cx="2840567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1" y="142878"/>
            <a:ext cx="8324851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355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4320000"/>
            <a:ext cx="10363200" cy="1861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latin typeface="Tahoma" pitchFamily="34" charset="0"/>
                <a:cs typeface="Tahoma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2745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934451" y="64547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Aft>
                <a:spcPct val="30000"/>
              </a:spcAft>
              <a:defRPr sz="900">
                <a:solidFill>
                  <a:srgbClr val="FFFFFF"/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fld id="{4CF00CC9-085D-4F86-9768-9781C7BEC6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27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20717" y="6480176"/>
            <a:ext cx="2844800" cy="36512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Aft>
                <a:spcPct val="30000"/>
              </a:spcAft>
              <a:defRPr sz="1500">
                <a:solidFill>
                  <a:srgbClr val="000000"/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fld id="{C5F2A143-22DA-43CC-AF5B-02C6BC42F0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694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3" y="504825"/>
            <a:ext cx="168486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1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1" y="4318001"/>
            <a:ext cx="11275484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117096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5704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47457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079500"/>
            <a:ext cx="5581651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079500"/>
            <a:ext cx="5583767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79320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77652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96740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3" y="504825"/>
            <a:ext cx="168486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5"/>
            <a:ext cx="11275484" cy="10064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6731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4262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7849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544468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00886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9851" y="142876"/>
            <a:ext cx="2840567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142876"/>
            <a:ext cx="8324851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13299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42876"/>
            <a:ext cx="10972800" cy="822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1801" y="1079500"/>
            <a:ext cx="11368617" cy="5162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29046191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1801" y="142876"/>
            <a:ext cx="11368617" cy="609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92811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7244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8536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40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defRPr sz="1800"/>
            </a:lvl1pPr>
            <a:lvl2pPr marL="135731" indent="-135731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Arial" pitchFamily="34" charset="0"/>
              <a:buChar char="•"/>
              <a:tabLst>
                <a:tab pos="135731" algn="l"/>
              </a:tabLst>
              <a:defRPr sz="1500">
                <a:latin typeface="Tahoma" pitchFamily="34" charset="0"/>
                <a:cs typeface="Tahoma" pitchFamily="34" charset="0"/>
              </a:defRPr>
            </a:lvl2pPr>
            <a:lvl3pPr marL="266700" indent="-130969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Tahoma" pitchFamily="34" charset="0"/>
              <a:buChar char="–"/>
              <a:tabLst>
                <a:tab pos="266700" algn="l"/>
              </a:tabLst>
              <a:defRPr sz="15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276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 sz="24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F08825-83B6-42F0-A332-F05A7537F565}" type="slidenum">
              <a:rPr lang="de-CH" sz="240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CH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5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43933" y="6524630"/>
            <a:ext cx="7198784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B9092B-43C5-4FE4-9FD1-523E2D6277FB}" type="slidenum">
              <a:rPr lang="en-GB" sz="240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66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533" y="504825"/>
            <a:ext cx="168486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1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1" y="4318001"/>
            <a:ext cx="11275484" cy="10064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51515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4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9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675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49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333333"/>
          </a:solidFill>
          <a:latin typeface="Tahoma" pitchFamily="34" charset="0"/>
        </a:defRPr>
      </a:lvl5pPr>
      <a:lvl6pPr marL="25716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333333"/>
          </a:solidFill>
          <a:latin typeface="Tahoma" pitchFamily="34" charset="0"/>
        </a:defRPr>
      </a:lvl6pPr>
      <a:lvl7pPr marL="5143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333333"/>
          </a:solidFill>
          <a:latin typeface="Tahoma" pitchFamily="34" charset="0"/>
        </a:defRPr>
      </a:lvl7pPr>
      <a:lvl8pPr marL="77148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333333"/>
          </a:solidFill>
          <a:latin typeface="Tahoma" pitchFamily="34" charset="0"/>
        </a:defRPr>
      </a:lvl8pPr>
      <a:lvl9pPr marL="10286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69"/>
        </a:spcBef>
        <a:spcAft>
          <a:spcPts val="338"/>
        </a:spcAft>
        <a:buFont typeface="Wingdings" pitchFamily="2" charset="2"/>
        <a:tabLst/>
        <a:defRPr sz="135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151797" indent="-151797" algn="l" rtl="0" eaLnBrk="1" fontAlgn="base" hangingPunct="1">
        <a:lnSpc>
          <a:spcPct val="90000"/>
        </a:lnSpc>
        <a:spcBef>
          <a:spcPct val="0"/>
        </a:spcBef>
        <a:spcAft>
          <a:spcPts val="169"/>
        </a:spcAft>
        <a:buFont typeface="Arial" pitchFamily="34" charset="0"/>
        <a:buChar char="•"/>
        <a:defRPr sz="1350">
          <a:solidFill>
            <a:schemeClr val="tx1"/>
          </a:solidFill>
          <a:latin typeface="+mn-lt"/>
        </a:defRPr>
      </a:lvl2pPr>
      <a:lvl3pPr marL="304488" indent="-152690" algn="l" rtl="0" eaLnBrk="1" fontAlgn="base" hangingPunct="1">
        <a:lnSpc>
          <a:spcPct val="90000"/>
        </a:lnSpc>
        <a:spcBef>
          <a:spcPct val="20000"/>
        </a:spcBef>
        <a:spcAft>
          <a:spcPts val="169"/>
        </a:spcAft>
        <a:buFont typeface="Tahoma" pitchFamily="34" charset="0"/>
        <a:buChar char="–"/>
        <a:defRPr sz="1350">
          <a:solidFill>
            <a:schemeClr val="tx1"/>
          </a:solidFill>
          <a:latin typeface="+mn-lt"/>
        </a:defRPr>
      </a:lvl3pPr>
      <a:lvl4pPr marL="900068" indent="-128582" algn="l" rtl="0" eaLnBrk="1" fontAlgn="base" hangingPunct="1">
        <a:spcBef>
          <a:spcPct val="20000"/>
        </a:spcBef>
        <a:spcAft>
          <a:spcPct val="0"/>
        </a:spcAft>
        <a:defRPr sz="900">
          <a:solidFill>
            <a:schemeClr val="tx1"/>
          </a:solidFill>
          <a:latin typeface="+mn-lt"/>
        </a:defRPr>
      </a:lvl4pPr>
      <a:lvl5pPr marL="1157231" indent="-128582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1414392" indent="-128582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1671554" indent="-128582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1928717" indent="-128582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2185879" indent="-128582" algn="l" rtl="0" eaLnBrk="1" fontAlgn="base" hangingPunct="1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3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3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8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80"/>
            <a:ext cx="12192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1" y="107950"/>
            <a:ext cx="117686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42880"/>
            <a:ext cx="1097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4" y="1079500"/>
            <a:ext cx="11368617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39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  <a:cs typeface="Tahoma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225"/>
        </a:spcBef>
        <a:spcAft>
          <a:spcPts val="450"/>
        </a:spcAft>
        <a:buFont typeface="Wingdings" pitchFamily="2" charset="2"/>
        <a:defRPr sz="18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535781" indent="-19883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1800">
          <a:solidFill>
            <a:schemeClr val="tx1"/>
          </a:solidFill>
          <a:latin typeface="+mn-lt"/>
          <a:cs typeface="Tahoma" pitchFamily="34" charset="0"/>
        </a:defRPr>
      </a:lvl2pPr>
      <a:lvl3pPr marL="863204" indent="-1714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cs typeface="Tahoma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cs typeface="Tahoma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Tahoma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Presentation_Template_Innerpage_new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6"/>
            <a:ext cx="12192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0" y="107950"/>
            <a:ext cx="117686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42876"/>
            <a:ext cx="1097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079500"/>
            <a:ext cx="11368617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908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2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7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9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78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88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7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6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225"/>
        </a:spcBef>
        <a:spcAft>
          <a:spcPts val="450"/>
        </a:spcAft>
        <a:buFont typeface="Wingdings" pitchFamily="2" charset="2"/>
        <a:tabLst/>
        <a:defRPr sz="18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02396" indent="-202396" algn="l" rtl="0" eaLnBrk="1" fontAlgn="base" hangingPunct="1">
        <a:lnSpc>
          <a:spcPct val="90000"/>
        </a:lnSpc>
        <a:spcBef>
          <a:spcPct val="0"/>
        </a:spcBef>
        <a:spcAft>
          <a:spcPts val="225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405984" indent="-203587" algn="l" rtl="0" eaLnBrk="1" fontAlgn="base" hangingPunct="1">
        <a:lnSpc>
          <a:spcPct val="90000"/>
        </a:lnSpc>
        <a:spcBef>
          <a:spcPct val="20000"/>
        </a:spcBef>
        <a:spcAft>
          <a:spcPts val="225"/>
        </a:spcAft>
        <a:buFont typeface="Tahoma" pitchFamily="34" charset="0"/>
        <a:buChar char="–"/>
        <a:defRPr sz="1800">
          <a:solidFill>
            <a:schemeClr val="tx1"/>
          </a:solidFill>
          <a:latin typeface="+mn-lt"/>
        </a:defRPr>
      </a:lvl3pPr>
      <a:lvl4pPr marL="1200090" indent="-171442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2974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8"/>
            <a:ext cx="12192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1" y="107950"/>
            <a:ext cx="117686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42878"/>
            <a:ext cx="1097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079500"/>
            <a:ext cx="11368617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72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  <a:cs typeface="Tahoma" pitchFamily="34" charset="0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8"/>
            <a:ext cx="12192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1" y="107950"/>
            <a:ext cx="117686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42878"/>
            <a:ext cx="1097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079500"/>
            <a:ext cx="11368617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15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  <a:cs typeface="Tahoma" pitchFamily="34" charset="0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Presentation_Template_Innerpage_new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6"/>
            <a:ext cx="12192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0"/>
          <p:cNvPicPr>
            <a:picLocks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0" y="107950"/>
            <a:ext cx="117686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42876"/>
            <a:ext cx="1097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079500"/>
            <a:ext cx="11368617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0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201613" indent="-2016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4988" indent="-198438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>
          <a:solidFill>
            <a:schemeClr val="tx1"/>
          </a:solidFill>
          <a:latin typeface="+mn-lt"/>
        </a:defRPr>
      </a:lvl2pPr>
      <a:lvl3pPr marL="862013" indent="-1714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Presentation_Template_Innerpage_new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16"/>
          <a:stretch>
            <a:fillRect/>
          </a:stretch>
        </p:blipFill>
        <p:spPr bwMode="auto">
          <a:xfrm>
            <a:off x="0" y="3114676"/>
            <a:ext cx="12192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0"/>
          <p:cNvPicPr>
            <a:picLocks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0" y="107950"/>
            <a:ext cx="117686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42876"/>
            <a:ext cx="1097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079500"/>
            <a:ext cx="11368617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8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75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920" y="3651220"/>
            <a:ext cx="10800000" cy="1365704"/>
          </a:xfrm>
        </p:spPr>
        <p:txBody>
          <a:bodyPr>
            <a:no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HIV in women in the EU/EEA: 25 years of surveillance data to inform prevention and control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2785" y="5863614"/>
            <a:ext cx="10008460" cy="9221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Anastasia Pharris, Otilia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Mårdh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Chantal Quinten and the ECDC HIV Surveillance Network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ESCAIDE, 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28 November 2019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78034" y="277724"/>
            <a:ext cx="10354188" cy="951722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CD4 cell count at HIV diagnosis in women, EU/EEA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3" y="2650146"/>
            <a:ext cx="6534977" cy="2987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4098" y="2025705"/>
            <a:ext cx="414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Median CD4 cell count at HIV diagnosis 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8402" y="2003366"/>
            <a:ext cx="4774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Proportion of diagnoses at CD4 &lt;350 cells /mm</a:t>
            </a:r>
            <a:r>
              <a:rPr lang="en-GB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150" y="2372698"/>
            <a:ext cx="5441776" cy="326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435" y="1374425"/>
            <a:ext cx="11101118" cy="489728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Estimated HIV incidence in women, EU/EEA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90674" y="3823066"/>
            <a:ext cx="2101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4750 (4427-4860)</a:t>
            </a:r>
          </a:p>
          <a:p>
            <a:pPr algn="ctr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ew HIV infections </a:t>
            </a:r>
          </a:p>
          <a:p>
            <a:pPr algn="ctr"/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2" y="353027"/>
            <a:ext cx="11304594" cy="951722"/>
          </a:xfrm>
        </p:spPr>
        <p:txBody>
          <a:bodyPr>
            <a:noAutofit/>
          </a:bodyPr>
          <a:lstStyle/>
          <a:p>
            <a:r>
              <a:rPr lang="en-GB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Estimated time from HIV infection to diagnosis in women, EU/EEA</a:t>
            </a: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7587" y="1409745"/>
            <a:ext cx="10268244" cy="45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Estimated number of women living with HIV in the EU/EEA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61" y="1276502"/>
            <a:ext cx="11352563" cy="470272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208,800 women living with HIV in the EU/EEA in 2018 (0.08% prevalence)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13,300 women living with undiagnosed HIV </a:t>
            </a:r>
          </a:p>
          <a:p>
            <a:pPr marL="1143000" lvl="1" indent="-457200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6.4% undiagnosed (95% CI 6.2-6.6%)</a:t>
            </a:r>
          </a:p>
          <a:p>
            <a:pPr lvl="1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369" y="3074453"/>
            <a:ext cx="7288959" cy="361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Limitations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15" y="1463521"/>
            <a:ext cx="11352563" cy="470272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Incomplete data on transmission route, CD4 cell count, partner risk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&lt;100% coverage of HIV surveillance at national level, in particular before 2003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Estimation of incidence and the number of women living with HIV challenging due to in and out-migration</a:t>
            </a:r>
          </a:p>
        </p:txBody>
      </p:sp>
    </p:spTree>
    <p:extLst>
      <p:ext uri="{BB962C8B-B14F-4D97-AF65-F5344CB8AC3E}">
        <p14:creationId xmlns:p14="http://schemas.microsoft.com/office/powerpoint/2010/main" val="418173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summary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15" y="1463521"/>
            <a:ext cx="11352563" cy="470272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Women diagnosed with HIV in recent years are older, more likely to have acquired HIV through heterosexual transmission, more likely to be born abroad than women diagnosed in the 1990s.</a:t>
            </a:r>
          </a:p>
          <a:p>
            <a:endParaRPr lang="en-GB" sz="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HIV incidence in women has declined since 2004</a:t>
            </a:r>
          </a:p>
          <a:p>
            <a:endParaRPr lang="en-GB" sz="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Median CD4 cell count/mm</a:t>
            </a:r>
            <a:r>
              <a:rPr lang="en-GB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at HIV diagnosis is improving, but still 48% of women are diagnosed late. 3 years from infection to diagnosis.</a:t>
            </a:r>
          </a:p>
          <a:p>
            <a:endParaRPr lang="en-GB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13,300 women are living with undiagnosed HIV in the EU/EEA.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Strengthen HIV prevention strategies for women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231168"/>
            <a:ext cx="7266377" cy="470272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Pre-exposure prophylaxis for HIV</a:t>
            </a:r>
          </a:p>
          <a:p>
            <a:pPr marL="1143000" lvl="1" indent="-457200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Reaching heterosexual women, older women, migrant women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Strategies linked to partner risk</a:t>
            </a:r>
          </a:p>
          <a:p>
            <a:pPr marL="1143000" lvl="1" indent="-457200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Inclusion of sexual partners in targeted prevention efforts for bisexual men and men who inject drugs</a:t>
            </a:r>
          </a:p>
          <a:p>
            <a:pPr marL="1143000" lvl="1" indent="-457200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STI screening and partner notification</a:t>
            </a:r>
          </a:p>
          <a:p>
            <a:pPr marL="1143000" lvl="1" indent="-45720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arm reduction for women who inject drugs</a:t>
            </a:r>
          </a:p>
          <a:p>
            <a:pPr marL="1143000" lvl="1" indent="-45720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64" t="13523" r="63464" b="9913"/>
          <a:stretch/>
        </p:blipFill>
        <p:spPr>
          <a:xfrm>
            <a:off x="7907384" y="1174075"/>
            <a:ext cx="2760617" cy="336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82" y="125609"/>
            <a:ext cx="10354188" cy="951722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trengthen testing programmes for women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985" y="125609"/>
            <a:ext cx="1569085" cy="1427062"/>
          </a:xfrm>
          <a:prstGeom prst="rect">
            <a:avLst/>
          </a:prstGeom>
        </p:spPr>
      </p:pic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6447E711-E8E4-4D85-8AFF-B6F0CFBC4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3705" y="1662354"/>
            <a:ext cx="3131873" cy="4342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12933" y="955739"/>
            <a:ext cx="2040900" cy="369332"/>
          </a:xfrm>
          <a:prstGeom prst="rect">
            <a:avLst/>
          </a:prstGeom>
          <a:solidFill>
            <a:schemeClr val="tx2"/>
          </a:solidFill>
          <a:ln w="127000" cmpd="thickThin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Antenatal screening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2000" y="1447624"/>
            <a:ext cx="2040900" cy="369332"/>
          </a:xfrm>
          <a:prstGeom prst="rect">
            <a:avLst/>
          </a:prstGeom>
          <a:solidFill>
            <a:schemeClr val="tx2"/>
          </a:solidFill>
          <a:ln w="127000" cmpd="thickThin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Sexual health clinics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466" y="1919940"/>
            <a:ext cx="2021833" cy="923330"/>
          </a:xfrm>
          <a:prstGeom prst="rect">
            <a:avLst/>
          </a:prstGeom>
          <a:solidFill>
            <a:schemeClr val="tx2"/>
          </a:solidFill>
          <a:ln w="127000" cmpd="thickThin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Provider-initiated testing in health care settings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2933" y="3010289"/>
            <a:ext cx="2031366" cy="369332"/>
          </a:xfrm>
          <a:prstGeom prst="rect">
            <a:avLst/>
          </a:prstGeom>
          <a:solidFill>
            <a:schemeClr val="tx2"/>
          </a:solidFill>
          <a:ln w="127000" cmpd="thickThin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Community testing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2930" y="6064631"/>
            <a:ext cx="2059969" cy="369332"/>
          </a:xfrm>
          <a:prstGeom prst="rect">
            <a:avLst/>
          </a:prstGeom>
          <a:solidFill>
            <a:schemeClr val="tx2"/>
          </a:solidFill>
          <a:ln w="127000" cmpd="thickThin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Partner notification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2932" y="4546432"/>
            <a:ext cx="2031365" cy="646331"/>
          </a:xfrm>
          <a:prstGeom prst="rect">
            <a:avLst/>
          </a:prstGeom>
          <a:solidFill>
            <a:schemeClr val="tx2"/>
          </a:solidFill>
          <a:ln w="127000" cmpd="thickThin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Indicator condition testing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931" y="5313935"/>
            <a:ext cx="2031365" cy="646331"/>
          </a:xfrm>
          <a:prstGeom prst="rect">
            <a:avLst/>
          </a:prstGeom>
          <a:solidFill>
            <a:schemeClr val="tx2"/>
          </a:solidFill>
          <a:ln w="127000" cmpd="thickThin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Self-testing/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self-sampling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2465" y="3546640"/>
            <a:ext cx="2021833" cy="369332"/>
          </a:xfrm>
          <a:prstGeom prst="rect">
            <a:avLst/>
          </a:prstGeom>
          <a:solidFill>
            <a:schemeClr val="tx2"/>
          </a:solidFill>
          <a:ln w="127000" cmpd="thickThin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Pharmacies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2000" y="4010081"/>
            <a:ext cx="2012296" cy="369332"/>
          </a:xfrm>
          <a:prstGeom prst="rect">
            <a:avLst/>
          </a:prstGeom>
          <a:solidFill>
            <a:schemeClr val="tx2"/>
          </a:solidFill>
          <a:ln w="127000" cmpd="thickThin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Prisons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7169" y="1759175"/>
            <a:ext cx="39816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Effective and recommended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approaches to increasing testing uptake and earlier diagnosis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Low coverage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effective testing interventions in most European countries.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Expand strategies to reach women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earlier HIV testing,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especially older women and migrant women.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577" y="302973"/>
            <a:ext cx="7372199" cy="951722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781" y="1124175"/>
            <a:ext cx="11461750" cy="5486399"/>
          </a:xfrm>
        </p:spPr>
        <p:txBody>
          <a:bodyPr>
            <a:noAutofit/>
          </a:bodyPr>
          <a:lstStyle/>
          <a:p>
            <a:pPr algn="ctr">
              <a:spcBef>
                <a:spcPts val="150"/>
              </a:spcBef>
            </a:pPr>
            <a:r>
              <a:rPr lang="en-GB" altLang="en-US" b="1" dirty="0" smtClean="0">
                <a:latin typeface="Calibri" panose="020F0502020204030204" pitchFamily="34" charset="0"/>
              </a:rPr>
              <a:t>EU/EEA HIV </a:t>
            </a:r>
            <a:r>
              <a:rPr lang="en-GB" altLang="en-US" b="1" dirty="0">
                <a:latin typeface="Calibri" panose="020F0502020204030204" pitchFamily="34" charset="0"/>
              </a:rPr>
              <a:t>Surveillance </a:t>
            </a:r>
            <a:r>
              <a:rPr lang="en-GB" altLang="en-US" b="1" dirty="0" smtClean="0">
                <a:latin typeface="Calibri" panose="020F0502020204030204" pitchFamily="34" charset="0"/>
              </a:rPr>
              <a:t>Focal Points</a:t>
            </a:r>
          </a:p>
          <a:p>
            <a:pPr algn="ctr">
              <a:spcBef>
                <a:spcPts val="150"/>
              </a:spcBef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Austria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 Daniela Schmid, Ziad El-Khatib;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Belgium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 Andre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Sasse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Dominique Van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Beckhoven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Bulgaria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 Tonka Varleva; Croatia: Tatjana Nemeth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Blazic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; Cyprus: Linos Hadjihannas, Maria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Koliou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; Czech Republic: Marek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Maly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; Denmark: Susan Cowan; Estonia: Kristi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Rüütel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; Finland: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Kirsi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Liitsola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Mika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Salminen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; France: Françoise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Cazein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Josiane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Pillonel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Florence Lot;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Germany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 Barbara Gunsenheimer-Bartmeyer; Greece: Vasilios Raftopoulos, Stavros Patrinos; Hungary: Maria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Dudas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; Iceland: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Haraldur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Briem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Gudrun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Sigmundsdottir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; Ireland: Derval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Igoe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Kate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O’Donnell; Italy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 Barbara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Suligoi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Latvia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 Šarlote Konova; Liechtenstein: Andrea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Leibold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Marina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Jamnicki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; Lithuania: Irma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Čaplinskienė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; Luxembourg: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Aurelie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Fischer, Jean-Claude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Schmit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; Malta: Jackie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Maistre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Melillo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Tanya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Melillo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Netherlands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 Eline Op de Coul,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van Sighem;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Norway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 Hans Blystad; Poland: Magdalena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Rosinska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; Portugal: Isabel Aldir, Helena Cortes Martins; Romania: Mariana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Mardarescu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Slovakia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 Peter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Truska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; Slovenia: Irena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Klavs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Tanja Kustec, Maja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Milavec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; Spain: Asuncion Diaz; Sweden: Maria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Axelsson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; United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Kingdom: Valerie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Delpech</a:t>
            </a:r>
          </a:p>
          <a:p>
            <a:pPr algn="ctr">
              <a:spcBef>
                <a:spcPts val="150"/>
              </a:spcBef>
            </a:pPr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50"/>
              </a:spcBef>
            </a:pPr>
            <a:r>
              <a:rPr lang="en-GB" altLang="en-US" b="1" dirty="0">
                <a:latin typeface="Calibri" panose="020F0502020204030204" pitchFamily="34" charset="0"/>
              </a:rPr>
              <a:t>ECDC Colleagues</a:t>
            </a:r>
          </a:p>
          <a:p>
            <a:pPr algn="ctr">
              <a:spcBef>
                <a:spcPts val="150"/>
              </a:spcBef>
            </a:pPr>
            <a:r>
              <a:rPr lang="en-GB" altLang="en-US" sz="2000" dirty="0">
                <a:latin typeface="Calibri" panose="020F0502020204030204" pitchFamily="34" charset="0"/>
              </a:rPr>
              <a:t>Andrew Amato, Teymur Noori, Adrian </a:t>
            </a:r>
            <a:r>
              <a:rPr lang="en-GB" altLang="en-US" sz="2000" dirty="0" err="1">
                <a:latin typeface="Calibri" panose="020F0502020204030204" pitchFamily="34" charset="0"/>
              </a:rPr>
              <a:t>Prodnan</a:t>
            </a:r>
            <a:endParaRPr lang="en-GB" altLang="en-US" sz="2000" dirty="0">
              <a:latin typeface="Calibri" panose="020F0502020204030204" pitchFamily="34" charset="0"/>
            </a:endParaRPr>
          </a:p>
          <a:p>
            <a:pPr algn="ctr">
              <a:spcBef>
                <a:spcPts val="150"/>
              </a:spcBef>
            </a:pPr>
            <a:endParaRPr lang="en-GB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50"/>
              </a:spcBef>
            </a:pPr>
            <a:r>
              <a:rPr lang="en-GB" altLang="en-US" b="1" dirty="0" smtClean="0">
                <a:latin typeface="Calibri" panose="020F0502020204030204" pitchFamily="34" charset="0"/>
              </a:rPr>
              <a:t>WHO Regional Office for Europe</a:t>
            </a:r>
          </a:p>
          <a:p>
            <a:pPr algn="ctr">
              <a:spcBef>
                <a:spcPts val="150"/>
              </a:spcBef>
            </a:pPr>
            <a:r>
              <a:rPr lang="en-GB" altLang="en-US" sz="2000" dirty="0" smtClean="0">
                <a:latin typeface="Calibri" panose="020F0502020204030204" pitchFamily="34" charset="0"/>
              </a:rPr>
              <a:t>Giorgi Kuchukhidze, Nicole </a:t>
            </a:r>
            <a:r>
              <a:rPr lang="en-GB" altLang="en-US" sz="2000" dirty="0" err="1" smtClean="0">
                <a:latin typeface="Calibri" panose="020F0502020204030204" pitchFamily="34" charset="0"/>
              </a:rPr>
              <a:t>Seguy</a:t>
            </a:r>
            <a:r>
              <a:rPr lang="en-GB" altLang="en-US" sz="2000" dirty="0" smtClean="0">
                <a:latin typeface="Calibri" panose="020F0502020204030204" pitchFamily="34" charset="0"/>
              </a:rPr>
              <a:t>, Annemarie Stengaard, Stine Nielsen, Masoud Dara</a:t>
            </a:r>
            <a:endParaRPr lang="en-GB" altLang="en-US" sz="2000" dirty="0">
              <a:latin typeface="Calibri" panose="020F0502020204030204" pitchFamily="34" charset="0"/>
            </a:endParaRPr>
          </a:p>
          <a:p>
            <a:pPr algn="ctr">
              <a:spcBef>
                <a:spcPts val="150"/>
              </a:spcBef>
            </a:pP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3375" lvl="1" indent="0">
              <a:spcBef>
                <a:spcPts val="150"/>
              </a:spcBef>
              <a:spcAft>
                <a:spcPts val="150"/>
              </a:spcAft>
              <a:buNone/>
            </a:pPr>
            <a:endParaRPr lang="en-GB" altLang="en-US" sz="600" dirty="0">
              <a:latin typeface="Calibri" panose="020F0502020204030204" pitchFamily="34" charset="0"/>
            </a:endParaRPr>
          </a:p>
          <a:p>
            <a:pPr marL="333375" lvl="1" indent="0">
              <a:spcBef>
                <a:spcPts val="150"/>
              </a:spcBef>
              <a:spcAft>
                <a:spcPts val="150"/>
              </a:spcAft>
              <a:buNone/>
            </a:pPr>
            <a:endParaRPr lang="en-GB" altLang="en-US" sz="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3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For more information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34" y="1175658"/>
            <a:ext cx="3564536" cy="49998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84556" y="6336254"/>
            <a:ext cx="221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www.ecdc.europa.eu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7596" y="6291726"/>
            <a:ext cx="2701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www.eurosurveillance.org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887" y="1085676"/>
            <a:ext cx="5489668" cy="47136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3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33489" y="4869061"/>
            <a:ext cx="227669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Non-visible countries</a:t>
            </a:r>
          </a:p>
        </p:txBody>
      </p:sp>
      <p:sp>
        <p:nvSpPr>
          <p:cNvPr id="27" name="Title 4"/>
          <p:cNvSpPr txBox="1">
            <a:spLocks/>
          </p:cNvSpPr>
          <p:nvPr/>
        </p:nvSpPr>
        <p:spPr bwMode="auto">
          <a:xfrm>
            <a:off x="960986" y="367660"/>
            <a:ext cx="768530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5pPr>
            <a:lvl6pPr marL="34288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6pPr>
            <a:lvl7pPr marL="6857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7pPr>
            <a:lvl8pPr marL="102864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8pPr>
            <a:lvl9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ahoma" pitchFamily="34" charset="0"/>
              </a:rPr>
              <a:t>New HIV diagnoses in women,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ahoma" pitchFamily="34" charset="0"/>
              </a:rPr>
              <a:t>2018, EU/EEA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ahoma" pitchFamily="34" charset="0"/>
              </a:rPr>
              <a:t/>
            </a:r>
            <a:b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ahoma" pitchFamily="34" charset="0"/>
              </a:rPr>
            </a:b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9317" y="1588636"/>
            <a:ext cx="323165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Rate per 100 000 female population</a:t>
            </a:r>
          </a:p>
        </p:txBody>
      </p:sp>
      <p:sp>
        <p:nvSpPr>
          <p:cNvPr id="23" name="Text Box 83"/>
          <p:cNvSpPr txBox="1">
            <a:spLocks noChangeArrowheads="1"/>
          </p:cNvSpPr>
          <p:nvPr/>
        </p:nvSpPr>
        <p:spPr bwMode="auto">
          <a:xfrm>
            <a:off x="226791" y="6662579"/>
            <a:ext cx="412107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Source: ECDC/WHO (2018). HIV/AIDS Surveillance in Europe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2019– 2018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20" charset="-128"/>
                <a:cs typeface="+mn-cs"/>
              </a:rPr>
              <a:t>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2"/>
          <a:stretch/>
        </p:blipFill>
        <p:spPr>
          <a:xfrm>
            <a:off x="6858491" y="957483"/>
            <a:ext cx="5333509" cy="593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17" y="5155293"/>
            <a:ext cx="1519254" cy="133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80" y="1844805"/>
            <a:ext cx="2746168" cy="2265831"/>
          </a:xfrm>
          <a:prstGeom prst="rect">
            <a:avLst/>
          </a:prstGeom>
        </p:spPr>
      </p:pic>
      <p:sp>
        <p:nvSpPr>
          <p:cNvPr id="21" name="Content Placeholder 20"/>
          <p:cNvSpPr txBox="1">
            <a:spLocks noGrp="1"/>
          </p:cNvSpPr>
          <p:nvPr>
            <p:ph idx="1"/>
          </p:nvPr>
        </p:nvSpPr>
        <p:spPr>
          <a:xfrm>
            <a:off x="569318" y="4273513"/>
            <a:ext cx="383485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latin typeface="Calibri" panose="020F0502020204030204" pitchFamily="34" charset="0"/>
              </a:rPr>
              <a:t>EU/EEA rate 2.8 per </a:t>
            </a:r>
            <a:r>
              <a:rPr lang="en-GB" sz="2400" b="1" dirty="0">
                <a:latin typeface="Calibri" panose="020F0502020204030204" pitchFamily="34" charset="0"/>
              </a:rPr>
              <a:t>100 </a:t>
            </a:r>
            <a:r>
              <a:rPr lang="en-GB" sz="2400" b="1" dirty="0" smtClean="0">
                <a:latin typeface="Calibri" panose="020F0502020204030204" pitchFamily="34" charset="0"/>
              </a:rPr>
              <a:t>000</a:t>
            </a:r>
            <a:endParaRPr lang="en-GB" sz="2400" b="1" baseline="30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34900"/>
            <a:ext cx="11352563" cy="470272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25,000 - 30,000 individuals diagnosed with HIV annually in the EU/EEA</a:t>
            </a:r>
          </a:p>
          <a:p>
            <a:endParaRPr lang="en-GB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Male-female ratio 3.1:1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Limited HIV prevention focus on women in many countries</a:t>
            </a:r>
          </a:p>
          <a:p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5893" y="3837167"/>
            <a:ext cx="10550416" cy="1642783"/>
          </a:xfrm>
          <a:prstGeom prst="rect">
            <a:avLst/>
          </a:prstGeom>
          <a:solidFill>
            <a:srgbClr val="51B8BB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Study aim: To estimate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HIV incidence and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to describe the characteristics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of women diagnosed with HIV from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1992-2017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2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4806"/>
            <a:ext cx="11352563" cy="470272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HIV diagnoses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women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reported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the 31 EU/EEA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countries to the European Surveillance System were extracted and corrected for reporting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delay with the ECDC HIV Estimates Accuracy Tool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We calculated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1" indent="-457200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Overall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and age-specific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rates per 100 000 population, proportions per transmission mode and region of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origin (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1992-2017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None/>
            </a:pP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1" indent="-457200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CD4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cell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count (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2002-2018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1" indent="-457200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Incidence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number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women living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HIV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 the EU/EEA were estimated with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ECDC HIV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Modelling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Tool (2003-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289" y="5552972"/>
            <a:ext cx="930460" cy="117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1822" y="223936"/>
            <a:ext cx="10354188" cy="951722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HIV notification rates in men and women, EU/EEA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2811" y="1576251"/>
            <a:ext cx="20813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394291"/>
              </p:ext>
            </p:extLst>
          </p:nvPr>
        </p:nvGraphicFramePr>
        <p:xfrm>
          <a:off x="232809" y="1439954"/>
          <a:ext cx="11352213" cy="470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305826" y="1576251"/>
            <a:ext cx="1054249" cy="3307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8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23" y="1376824"/>
            <a:ext cx="9507181" cy="509313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1822" y="223936"/>
            <a:ext cx="10354188" cy="951722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Age-specific rates in women diagnosed with HIV, EU/EEA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8498" y="5959030"/>
            <a:ext cx="4722608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6214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32000" y="1326265"/>
          <a:ext cx="11352213" cy="5027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1822" y="223936"/>
            <a:ext cx="10354188" cy="951722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Age distribution in women diagnosed with HIV, EU/EEA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0526" y="2873829"/>
            <a:ext cx="330925" cy="26125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268892" y="4397829"/>
            <a:ext cx="365760" cy="10885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10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35181" y="1175658"/>
          <a:ext cx="11352213" cy="5217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1822" y="223936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HIV transmission route in women diagnosed with HIV, EU/EEA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81193" y="1442515"/>
          <a:ext cx="11466158" cy="478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1822" y="223936"/>
            <a:ext cx="10354188" cy="951722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Region of origin of women diagnosed with HIV, EU/EEA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7F6E69A-E17B-4CE5-A99E-477FC96C55C2}" vid="{A604A499-AD39-4436-83D0-FC2BBC58E31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CDC template PPT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7F6E69A-E17B-4CE5-A99E-477FC96C55C2}" vid="{A604A499-AD39-4436-83D0-FC2BBC58E31E}"/>
    </a:ext>
  </a:extLst>
</a:theme>
</file>

<file path=ppt/theme/theme5.xml><?xml version="1.0" encoding="utf-8"?>
<a:theme xmlns:a="http://schemas.openxmlformats.org/drawingml/2006/main" name="1_ECDC template PPT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ECDC template PPT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ECDC_PowerPoint_Templates_2009_rev_1_1">
  <a:themeElements>
    <a:clrScheme name="ECDC_PowerPoint_Templates_2009_rev_1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s_2009_rev_1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3000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s_2009_rev_1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s_2009_rev_1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s_2009_rev_1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" id="{3426AD26-5EB0-4084-A74E-38ED914AF0A5}" vid="{BA067C81-9F1F-4477-A8FE-203D54361A55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SARMS_Relation xmlns="91949DBD-2062-4D4C-B343-D5F8BEAD0ED5" xsi:nil="true"/>
    <ECDC_SARMS_Format xmlns="91949DBD-2062-4D4C-B343-D5F8BEAD0ED5">Main Output</ECDC_SARMS_Format>
    <ECDC_SARMS_Coverage xmlns="91949DBD-2062-4D4C-B343-D5F8BEAD0ED5">Escaide</ECDC_SARMS_Coverage>
    <ECDC_SARMS_Publisher xmlns="91949DBD-2062-4D4C-B343-D5F8BEAD0ED5">ECDC</ECDC_SARMS_Publisher>
    <ECDC_SARMS_Rights xmlns="91949DBD-2062-4D4C-B343-D5F8BEAD0ED5" xsi:nil="true"/>
    <ECDC_SARMS_Identifier xmlns="91949DBD-2062-4D4C-B343-D5F8BEAD0ED5" xsi:nil="true"/>
    <ECDC_SARMS_Doc_Contributor xmlns="91949DBD-2062-4D4C-B343-D5F8BEAD0ED5">Otilia Mardh, Chantal Quinten</ECDC_SARMS_Doc_Contributor>
    <ECDC_SARMS_Sync xmlns="91949DBD-2062-4D4C-B343-D5F8BEAD0ED5">false</ECDC_SARMS_Sync>
    <ECDC_SARMS_Effective_Date xmlns="91949DBD-2062-4D4C-B343-D5F8BEAD0ED5">2019-11-27T23:00:00+00:00</ECDC_SARMS_Effective_Date>
    <ECDC_SARMS_Description_Doc xmlns="91949DBD-2062-4D4C-B343-D5F8BEAD0ED5" xsi:nil="true"/>
    <ECDC_SARMS_Clearance xmlns="91949DBD-2062-4D4C-B343-D5F8BEAD0ED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cientific Output Document" ma:contentTypeID="0x01010033C6D12616634881B00942D2FCD0A93B00E44FF68AA2AB4E9DA1C9CE14CB968064001C4915204DB72148B341BB6C603A3FA4" ma:contentTypeVersion="0" ma:contentTypeDescription="Sicientific Output Document Content Type" ma:contentTypeScope="" ma:versionID="441bd238da795aada8f1ea77e8b3ba5f">
  <xsd:schema xmlns:xsd="http://www.w3.org/2001/XMLSchema" xmlns:xs="http://www.w3.org/2001/XMLSchema" xmlns:p="http://schemas.microsoft.com/office/2006/metadata/properties" xmlns:ns2="91949DBD-2062-4D4C-B343-D5F8BEAD0ED5" targetNamespace="http://schemas.microsoft.com/office/2006/metadata/properties" ma:root="true" ma:fieldsID="26715da319276ec29cb812edabbf1dc7" ns2:_="">
    <xsd:import namespace="91949DBD-2062-4D4C-B343-D5F8BEAD0ED5"/>
    <xsd:element name="properties">
      <xsd:complexType>
        <xsd:sequence>
          <xsd:element name="documentManagement">
            <xsd:complexType>
              <xsd:all>
                <xsd:element ref="ns2:ECDC_SARMS_Identifier" minOccurs="0"/>
                <xsd:element ref="ns2:ECDC_SARMS_Description_Doc" minOccurs="0"/>
                <xsd:element ref="ns2:ECDC_SARMS_Doc_Contributor" minOccurs="0"/>
                <xsd:element ref="ns2:ECDC_SARMS_Format"/>
                <xsd:element ref="ns2:ECDC_SARMS_Publisher"/>
                <xsd:element ref="ns2:ECDC_SARMS_Relation" minOccurs="0"/>
                <xsd:element ref="ns2:ECDC_SARMS_Clearance" minOccurs="0"/>
                <xsd:element ref="ns2:ECDC_SARMS_Rights" minOccurs="0"/>
                <xsd:element ref="ns2:ECDC_SARMS_Effective_Date"/>
                <xsd:element ref="ns2:ECDC_SARMS_Coverage"/>
                <xsd:element ref="ns2:ECDC_SARMS_Syn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49DBD-2062-4D4C-B343-D5F8BEAD0ED5" elementFormDefault="qualified">
    <xsd:import namespace="http://schemas.microsoft.com/office/2006/documentManagement/types"/>
    <xsd:import namespace="http://schemas.microsoft.com/office/infopath/2007/PartnerControls"/>
    <xsd:element name="ECDC_SARMS_Identifier" ma:index="8" nillable="true" ma:displayName="Identifier" ma:internalName="ECDC_SARMS_Identifier">
      <xsd:simpleType>
        <xsd:restriction base="dms:Text"/>
      </xsd:simpleType>
    </xsd:element>
    <xsd:element name="ECDC_SARMS_Description_Doc" ma:index="9" nillable="true" ma:displayName="Description" ma:internalName="ECDC_SARMS_Description_Doc">
      <xsd:simpleType>
        <xsd:restriction base="dms:Text"/>
      </xsd:simpleType>
    </xsd:element>
    <xsd:element name="ECDC_SARMS_Doc_Contributor" ma:index="16" nillable="true" ma:displayName="Contributors" ma:internalName="ECDC_SARMS_Doc_Contributor">
      <xsd:simpleType>
        <xsd:restriction base="dms:Note">
          <xsd:maxLength value="255"/>
        </xsd:restriction>
      </xsd:simpleType>
    </xsd:element>
    <xsd:element name="ECDC_SARMS_Format" ma:index="17" ma:displayName="Format" ma:format="Dropdown" ma:internalName="ECDC_SARMS_Format">
      <xsd:simpleType>
        <xsd:restriction base="dms:Choice">
          <xsd:enumeration value="Main Output"/>
          <xsd:enumeration value="Supporting Document"/>
          <xsd:enumeration value="Publication"/>
        </xsd:restriction>
      </xsd:simpleType>
    </xsd:element>
    <xsd:element name="ECDC_SARMS_Publisher" ma:index="18" ma:displayName="Publisher" ma:internalName="ECDC_SARMS_Publisher">
      <xsd:simpleType>
        <xsd:restriction base="dms:Text"/>
      </xsd:simpleType>
    </xsd:element>
    <xsd:element name="ECDC_SARMS_Relation" ma:index="19" nillable="true" ma:displayName="Relation" ma:internalName="ECDC_SARMS_Relation">
      <xsd:simpleType>
        <xsd:restriction base="dms:Text"/>
      </xsd:simpleType>
    </xsd:element>
    <xsd:element name="ECDC_SARMS_Clearance" ma:index="20" nillable="true" ma:displayName="Clearance" ma:format="Dropdown" ma:internalName="ECDC_SARMS_Clearance">
      <xsd:simpleType>
        <xsd:restriction base="dms:Choice">
          <xsd:enumeration value="Internal Access Only: Not disseminated externally"/>
          <xsd:enumeration value="Restricted External Access: Restricted external dissemination only"/>
          <xsd:enumeration value="Public Access: Disseminate to all"/>
        </xsd:restriction>
      </xsd:simpleType>
    </xsd:element>
    <xsd:element name="ECDC_SARMS_Rights" ma:index="21" nillable="true" ma:displayName="Rights" ma:internalName="ECDC_SARMS_Rights">
      <xsd:simpleType>
        <xsd:restriction base="dms:Text"/>
      </xsd:simpleType>
    </xsd:element>
    <xsd:element name="ECDC_SARMS_Effective_Date" ma:index="22" ma:displayName="Effective Date" ma:format="DateOnly" ma:internalName="ECDC_SARMS_Effective_Date">
      <xsd:simpleType>
        <xsd:restriction base="dms:DateTime"/>
      </xsd:simpleType>
    </xsd:element>
    <xsd:element name="ECDC_SARMS_Coverage" ma:index="23" ma:displayName="Coverage" ma:internalName="ECDC_SARMS_Coverage">
      <xsd:simpleType>
        <xsd:restriction base="dms:Text"/>
      </xsd:simpleType>
    </xsd:element>
    <xsd:element name="ECDC_SARMS_Sync" ma:index="24" nillable="true" ma:displayName="Sync" ma:default="0" ma:internalName="ECDC_SARMS_Sync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8B38C-6744-4843-A352-8FDFD3EEA0A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91949DBD-2062-4D4C-B343-D5F8BEAD0ED5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F1B4327-8C5A-4345-885C-71D0010D0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949DBD-2062-4D4C-B343-D5F8BEAD0E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B7BA82-A36A-4D12-A119-CAAAD25580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ECDC_presentation_16.9</Template>
  <TotalTime>16583</TotalTime>
  <Words>1061</Words>
  <Application>Microsoft Office PowerPoint</Application>
  <PresentationFormat>Widescreen</PresentationFormat>
  <Paragraphs>110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ＭＳ Ｐゴシック</vt:lpstr>
      <vt:lpstr>Arial</vt:lpstr>
      <vt:lpstr>Calibri</vt:lpstr>
      <vt:lpstr>Tahoma</vt:lpstr>
      <vt:lpstr>Wingdings</vt:lpstr>
      <vt:lpstr>ECDC_PowerPoint_Template_2017</vt:lpstr>
      <vt:lpstr>ECDC template PPT</vt:lpstr>
      <vt:lpstr>9_ECDC_PowerPoint_Templates_2009_rev_1_1</vt:lpstr>
      <vt:lpstr>1_ECDC_PowerPoint_Template_2017</vt:lpstr>
      <vt:lpstr>1_ECDC template PPT</vt:lpstr>
      <vt:lpstr>2_ECDC template PPT</vt:lpstr>
      <vt:lpstr>6_ECDC_PowerPoint_Templates_2009_rev_1_1</vt:lpstr>
      <vt:lpstr>10_ECDC_PowerPoint_Templates_2009_rev_1_1</vt:lpstr>
      <vt:lpstr>Theme_ECDC</vt:lpstr>
      <vt:lpstr>HIV in women in the EU/EEA: 25 years of surveillance data to inform prevention and control</vt:lpstr>
      <vt:lpstr>PowerPoint Presentation</vt:lpstr>
      <vt:lpstr>Background</vt:lpstr>
      <vt:lpstr>Methods</vt:lpstr>
      <vt:lpstr>HIV notification rates in men and women, EU/EEA</vt:lpstr>
      <vt:lpstr>Age-specific rates in women diagnosed with HIV, EU/EEA</vt:lpstr>
      <vt:lpstr>Age distribution in women diagnosed with HIV, EU/EEA</vt:lpstr>
      <vt:lpstr>HIV transmission route in women diagnosed with HIV, EU/EEA</vt:lpstr>
      <vt:lpstr>Region of origin of women diagnosed with HIV, EU/EEA</vt:lpstr>
      <vt:lpstr>CD4 cell count at HIV diagnosis in women, EU/EEA</vt:lpstr>
      <vt:lpstr>Estimated HIV incidence in women, EU/EEA</vt:lpstr>
      <vt:lpstr>Estimated time from HIV infection to diagnosis in women, EU/EEA</vt:lpstr>
      <vt:lpstr>Estimated number of women living with HIV in the EU/EEA</vt:lpstr>
      <vt:lpstr>Limitations</vt:lpstr>
      <vt:lpstr>In summary</vt:lpstr>
      <vt:lpstr>Strengthen HIV prevention strategies for women</vt:lpstr>
      <vt:lpstr>Strengthen testing programmes for women</vt:lpstr>
      <vt:lpstr>Thank you!</vt:lpstr>
      <vt:lpstr>For more information</vt:lpstr>
    </vt:vector>
  </TitlesOfParts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Anastasia Pharris</dc:creator>
  <cp:lastModifiedBy>Anastasia Pharris</cp:lastModifiedBy>
  <cp:revision>1021</cp:revision>
  <cp:lastPrinted>2019-11-27T10:52:52Z</cp:lastPrinted>
  <dcterms:created xsi:type="dcterms:W3CDTF">2018-09-25T20:36:29Z</dcterms:created>
  <dcterms:modified xsi:type="dcterms:W3CDTF">2019-11-28T14:05:43Z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0x01010033C6D12616634881B00942D2FCD0A93B00E44FF68AA2AB4E9DA1C9CE14CB968064001C4915204DB72148B341BB6C603A3FA4</vt:lpwstr>
  </property>
  <property fmtid="{D5CDD505-2E9C-101B-9397-08002B2CF9AE}" pid="3" name="_dlc_DocId">
    <vt:lpwstr>K2H7XUE7KNMN-8-940</vt:lpwstr>
  </property>
  <property fmtid="{D5CDD505-2E9C-101B-9397-08002B2CF9AE}" pid="4" name="_dlc_DocIdUrl">
    <vt:lpwstr>http://dms.ecdcnet.europa.eu/_layouts/15/DocIdRedir.aspx?ID=K2H7XUE7KNMN-8-940, K2H7XUE7KNMN-8-940</vt:lpwstr>
  </property>
  <property fmtid="{D5CDD505-2E9C-101B-9397-08002B2CF9AE}" pid="5" name="_dlc_DocIdItemGuid">
    <vt:lpwstr>4c14d55c-038b-42a5-85e7-b80f556f2c01</vt:lpwstr>
  </property>
  <property fmtid="{D5CDD505-2E9C-101B-9397-08002B2CF9AE}" pid="6" name="ECDC_Subject_does">
    <vt:lpwstr/>
  </property>
  <property fmtid="{D5CDD505-2E9C-101B-9397-08002B2CF9AE}" pid="7" name="TaxKeyword">
    <vt:lpwstr/>
  </property>
  <property fmtid="{D5CDD505-2E9C-101B-9397-08002B2CF9AE}" pid="8" name="DMS Product">
    <vt:lpwstr/>
  </property>
  <property fmtid="{D5CDD505-2E9C-101B-9397-08002B2CF9AE}" pid="9" name="Order">
    <vt:r8>94000</vt:r8>
  </property>
  <property fmtid="{D5CDD505-2E9C-101B-9397-08002B2CF9AE}" pid="10" name="ECDC_Target_audience">
    <vt:lpwstr/>
  </property>
  <property fmtid="{D5CDD505-2E9C-101B-9397-08002B2CF9AE}" pid="11" name="ECDC_DMS_Country">
    <vt:lpwstr/>
  </property>
  <property fmtid="{D5CDD505-2E9C-101B-9397-08002B2CF9AE}" pid="12" name="ECDC_DMS_Administrative_Document_Type">
    <vt:lpwstr>608;#Presentations|771af309-516d-4f07-977a-efd7f17987c1</vt:lpwstr>
  </property>
  <property fmtid="{D5CDD505-2E9C-101B-9397-08002B2CF9AE}" pid="13" name="ECDC_DMS_RestrictedAccess">
    <vt:lpwstr/>
  </property>
  <property fmtid="{D5CDD505-2E9C-101B-9397-08002B2CF9AE}" pid="14" name="ECDC_DMS_MIS_Activity_code">
    <vt:lpwstr/>
  </property>
  <property fmtid="{D5CDD505-2E9C-101B-9397-08002B2CF9AE}" pid="15" name="ECDC_DMS_Organigramme">
    <vt:lpwstr/>
  </property>
  <property fmtid="{D5CDD505-2E9C-101B-9397-08002B2CF9AE}" pid="16" name="Meeting Code">
    <vt:lpwstr/>
  </property>
  <property fmtid="{D5CDD505-2E9C-101B-9397-08002B2CF9AE}" pid="17" name="ECDC_DMS_Project">
    <vt:lpwstr/>
  </property>
  <property fmtid="{D5CDD505-2E9C-101B-9397-08002B2CF9AE}" pid="18" name="ECDC_Subject_who">
    <vt:lpwstr/>
  </property>
  <property fmtid="{D5CDD505-2E9C-101B-9397-08002B2CF9AE}" pid="19" name="ECDC_Subject_what">
    <vt:lpwstr>40;#Topic Not Identified|1bc9b571-1e74-46ed-9b11-99937b1f373f</vt:lpwstr>
  </property>
  <property fmtid="{D5CDD505-2E9C-101B-9397-08002B2CF9AE}" pid="20" name="ECDC_SARMS_Organisation0">
    <vt:lpwstr>HSH|2a617a45-fa40-46ad-913e-e6670e222fed</vt:lpwstr>
  </property>
  <property fmtid="{D5CDD505-2E9C-101B-9397-08002B2CF9AE}" pid="21" name="ECDC_SARMS_Language0">
    <vt:lpwstr/>
  </property>
  <property fmtid="{D5CDD505-2E9C-101B-9397-08002B2CF9AE}" pid="22" name="ECDC_SARMS_Document_Topic">
    <vt:lpwstr>109;#HIV infection|5d87100a-0d31-4724-82a0-fa02e9a7359f</vt:lpwstr>
  </property>
  <property fmtid="{D5CDD505-2E9C-101B-9397-08002B2CF9AE}" pid="23" name="ECDC_SARMS_Document_Type">
    <vt:lpwstr>8</vt:lpwstr>
  </property>
  <property fmtid="{D5CDD505-2E9C-101B-9397-08002B2CF9AE}" pid="24" name="ECDC_SARMS_Document_Type0">
    <vt:lpwstr>Presentation|ccbe1f80-b171-4140-9ee7-571d78063fb6</vt:lpwstr>
  </property>
  <property fmtid="{D5CDD505-2E9C-101B-9397-08002B2CF9AE}" pid="25" name="ECDC_SARMS_Actor0">
    <vt:lpwstr/>
  </property>
  <property fmtid="{D5CDD505-2E9C-101B-9397-08002B2CF9AE}" pid="26" name="ECDC_SARMS_Organisation">
    <vt:lpwstr>144</vt:lpwstr>
  </property>
  <property fmtid="{D5CDD505-2E9C-101B-9397-08002B2CF9AE}" pid="27" name="ECDC_SARMS_Activity0">
    <vt:lpwstr/>
  </property>
  <property fmtid="{D5CDD505-2E9C-101B-9397-08002B2CF9AE}" pid="28" name="ECDC_SARMS_Document_Topic0">
    <vt:lpwstr>HIV infection|5d87100a-0d31-4724-82a0-fa02e9a7359f</vt:lpwstr>
  </property>
</Properties>
</file>